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506" r:id="rId4"/>
    <p:sldId id="501" r:id="rId5"/>
    <p:sldId id="495" r:id="rId6"/>
    <p:sldId id="258" r:id="rId7"/>
    <p:sldId id="494" r:id="rId8"/>
    <p:sldId id="505" r:id="rId9"/>
    <p:sldId id="257" r:id="rId10"/>
    <p:sldId id="259" r:id="rId11"/>
    <p:sldId id="496" r:id="rId12"/>
    <p:sldId id="502" r:id="rId13"/>
    <p:sldId id="507" r:id="rId14"/>
    <p:sldId id="497" r:id="rId15"/>
    <p:sldId id="508" r:id="rId16"/>
    <p:sldId id="503" r:id="rId17"/>
    <p:sldId id="260" r:id="rId18"/>
    <p:sldId id="491" r:id="rId19"/>
    <p:sldId id="399" r:id="rId20"/>
    <p:sldId id="50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2" autoAdjust="0"/>
    <p:restoredTop sz="94660"/>
  </p:normalViewPr>
  <p:slideViewPr>
    <p:cSldViewPr snapToGrid="0">
      <p:cViewPr varScale="1">
        <p:scale>
          <a:sx n="61" d="100"/>
          <a:sy n="61" d="100"/>
        </p:scale>
        <p:origin x="5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10/24/2020</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14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10/24/2020</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55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10/24/2020</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244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283B-CFF9-4249-A783-62503D44B8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B975E4-FD54-4A19-9B7E-B007629F4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F66A60-5E69-44BC-8335-4BF84069055C}"/>
              </a:ext>
            </a:extLst>
          </p:cNvPr>
          <p:cNvSpPr>
            <a:spLocks noGrp="1"/>
          </p:cNvSpPr>
          <p:nvPr>
            <p:ph type="dt" sz="half" idx="10"/>
          </p:nvPr>
        </p:nvSpPr>
        <p:spPr/>
        <p:txBody>
          <a:bodyPr/>
          <a:lstStyle/>
          <a:p>
            <a:fld id="{7C670C17-0C94-4C15-91C0-10FB07FD1E07}" type="datetimeFigureOut">
              <a:rPr lang="en-US" smtClean="0"/>
              <a:t>10/24/2020</a:t>
            </a:fld>
            <a:endParaRPr lang="en-US"/>
          </a:p>
        </p:txBody>
      </p:sp>
      <p:sp>
        <p:nvSpPr>
          <p:cNvPr id="5" name="Footer Placeholder 4">
            <a:extLst>
              <a:ext uri="{FF2B5EF4-FFF2-40B4-BE49-F238E27FC236}">
                <a16:creationId xmlns:a16="http://schemas.microsoft.com/office/drawing/2014/main" id="{FA396E11-2A48-4C42-9142-90C05225B7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27AA1-FA30-4A40-888B-59310735DA82}"/>
              </a:ext>
            </a:extLst>
          </p:cNvPr>
          <p:cNvSpPr>
            <a:spLocks noGrp="1"/>
          </p:cNvSpPr>
          <p:nvPr>
            <p:ph type="sldNum" sz="quarter" idx="12"/>
          </p:nvPr>
        </p:nvSpPr>
        <p:spPr/>
        <p:txBody>
          <a:bodyPr/>
          <a:lstStyle/>
          <a:p>
            <a:fld id="{26A44610-2B4E-4B5C-B42D-909A8CB2DFE0}" type="slidenum">
              <a:rPr lang="en-US" smtClean="0"/>
              <a:t>‹#›</a:t>
            </a:fld>
            <a:endParaRPr lang="en-US"/>
          </a:p>
        </p:txBody>
      </p:sp>
    </p:spTree>
    <p:extLst>
      <p:ext uri="{BB962C8B-B14F-4D97-AF65-F5344CB8AC3E}">
        <p14:creationId xmlns:p14="http://schemas.microsoft.com/office/powerpoint/2010/main" val="1361667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39AB-5BF3-4563-8A66-7029DBDB0C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443132-4803-4358-8B96-D40B057701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772A3-E944-4791-A6BC-EA4CBA1ED68C}"/>
              </a:ext>
            </a:extLst>
          </p:cNvPr>
          <p:cNvSpPr>
            <a:spLocks noGrp="1"/>
          </p:cNvSpPr>
          <p:nvPr>
            <p:ph type="dt" sz="half" idx="10"/>
          </p:nvPr>
        </p:nvSpPr>
        <p:spPr/>
        <p:txBody>
          <a:bodyPr/>
          <a:lstStyle/>
          <a:p>
            <a:fld id="{7C670C17-0C94-4C15-91C0-10FB07FD1E07}" type="datetimeFigureOut">
              <a:rPr lang="en-US" smtClean="0"/>
              <a:t>10/24/2020</a:t>
            </a:fld>
            <a:endParaRPr lang="en-US"/>
          </a:p>
        </p:txBody>
      </p:sp>
      <p:sp>
        <p:nvSpPr>
          <p:cNvPr id="5" name="Footer Placeholder 4">
            <a:extLst>
              <a:ext uri="{FF2B5EF4-FFF2-40B4-BE49-F238E27FC236}">
                <a16:creationId xmlns:a16="http://schemas.microsoft.com/office/drawing/2014/main" id="{E01C56BB-A327-4A49-BA9E-D93D1F3B3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7C2FA-6F00-42D3-9A68-EFFD69E33203}"/>
              </a:ext>
            </a:extLst>
          </p:cNvPr>
          <p:cNvSpPr>
            <a:spLocks noGrp="1"/>
          </p:cNvSpPr>
          <p:nvPr>
            <p:ph type="sldNum" sz="quarter" idx="12"/>
          </p:nvPr>
        </p:nvSpPr>
        <p:spPr/>
        <p:txBody>
          <a:bodyPr/>
          <a:lstStyle/>
          <a:p>
            <a:fld id="{26A44610-2B4E-4B5C-B42D-909A8CB2DFE0}" type="slidenum">
              <a:rPr lang="en-US" smtClean="0"/>
              <a:t>‹#›</a:t>
            </a:fld>
            <a:endParaRPr lang="en-US"/>
          </a:p>
        </p:txBody>
      </p:sp>
    </p:spTree>
    <p:extLst>
      <p:ext uri="{BB962C8B-B14F-4D97-AF65-F5344CB8AC3E}">
        <p14:creationId xmlns:p14="http://schemas.microsoft.com/office/powerpoint/2010/main" val="841727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A18A8-0124-4EBC-AB0F-2BBC0A3A42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A507FF-B684-4862-A476-FCD5423862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CE6A73-EB92-42D4-BEEA-F7918305524A}"/>
              </a:ext>
            </a:extLst>
          </p:cNvPr>
          <p:cNvSpPr>
            <a:spLocks noGrp="1"/>
          </p:cNvSpPr>
          <p:nvPr>
            <p:ph type="dt" sz="half" idx="10"/>
          </p:nvPr>
        </p:nvSpPr>
        <p:spPr/>
        <p:txBody>
          <a:bodyPr/>
          <a:lstStyle/>
          <a:p>
            <a:fld id="{7C670C17-0C94-4C15-91C0-10FB07FD1E07}" type="datetimeFigureOut">
              <a:rPr lang="en-US" smtClean="0"/>
              <a:t>10/24/2020</a:t>
            </a:fld>
            <a:endParaRPr lang="en-US"/>
          </a:p>
        </p:txBody>
      </p:sp>
      <p:sp>
        <p:nvSpPr>
          <p:cNvPr id="5" name="Footer Placeholder 4">
            <a:extLst>
              <a:ext uri="{FF2B5EF4-FFF2-40B4-BE49-F238E27FC236}">
                <a16:creationId xmlns:a16="http://schemas.microsoft.com/office/drawing/2014/main" id="{C4B3B9EB-B257-4B68-ACFF-B58293E11F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80B17E-556C-4EEA-8E9B-65E9C98F8576}"/>
              </a:ext>
            </a:extLst>
          </p:cNvPr>
          <p:cNvSpPr>
            <a:spLocks noGrp="1"/>
          </p:cNvSpPr>
          <p:nvPr>
            <p:ph type="sldNum" sz="quarter" idx="12"/>
          </p:nvPr>
        </p:nvSpPr>
        <p:spPr/>
        <p:txBody>
          <a:bodyPr/>
          <a:lstStyle/>
          <a:p>
            <a:fld id="{26A44610-2B4E-4B5C-B42D-909A8CB2DFE0}" type="slidenum">
              <a:rPr lang="en-US" smtClean="0"/>
              <a:t>‹#›</a:t>
            </a:fld>
            <a:endParaRPr lang="en-US"/>
          </a:p>
        </p:txBody>
      </p:sp>
    </p:spTree>
    <p:extLst>
      <p:ext uri="{BB962C8B-B14F-4D97-AF65-F5344CB8AC3E}">
        <p14:creationId xmlns:p14="http://schemas.microsoft.com/office/powerpoint/2010/main" val="806339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0CE47-F0AA-49F7-90F8-528F1E25FA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AF2639-E066-4ACD-A0C5-E641B468CF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0028C6-DC8E-4B9E-AD02-7F1F6DB552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4F4F43-7153-432B-9C71-7939F90A88DF}"/>
              </a:ext>
            </a:extLst>
          </p:cNvPr>
          <p:cNvSpPr>
            <a:spLocks noGrp="1"/>
          </p:cNvSpPr>
          <p:nvPr>
            <p:ph type="dt" sz="half" idx="10"/>
          </p:nvPr>
        </p:nvSpPr>
        <p:spPr/>
        <p:txBody>
          <a:bodyPr/>
          <a:lstStyle/>
          <a:p>
            <a:fld id="{7C670C17-0C94-4C15-91C0-10FB07FD1E07}" type="datetimeFigureOut">
              <a:rPr lang="en-US" smtClean="0"/>
              <a:t>10/24/2020</a:t>
            </a:fld>
            <a:endParaRPr lang="en-US"/>
          </a:p>
        </p:txBody>
      </p:sp>
      <p:sp>
        <p:nvSpPr>
          <p:cNvPr id="6" name="Footer Placeholder 5">
            <a:extLst>
              <a:ext uri="{FF2B5EF4-FFF2-40B4-BE49-F238E27FC236}">
                <a16:creationId xmlns:a16="http://schemas.microsoft.com/office/drawing/2014/main" id="{7AB11CB2-A84D-4A28-8E7E-F190447A5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27FE52-AE87-4BFE-B08D-6E9E0007AA48}"/>
              </a:ext>
            </a:extLst>
          </p:cNvPr>
          <p:cNvSpPr>
            <a:spLocks noGrp="1"/>
          </p:cNvSpPr>
          <p:nvPr>
            <p:ph type="sldNum" sz="quarter" idx="12"/>
          </p:nvPr>
        </p:nvSpPr>
        <p:spPr/>
        <p:txBody>
          <a:bodyPr/>
          <a:lstStyle/>
          <a:p>
            <a:fld id="{26A44610-2B4E-4B5C-B42D-909A8CB2DFE0}" type="slidenum">
              <a:rPr lang="en-US" smtClean="0"/>
              <a:t>‹#›</a:t>
            </a:fld>
            <a:endParaRPr lang="en-US"/>
          </a:p>
        </p:txBody>
      </p:sp>
    </p:spTree>
    <p:extLst>
      <p:ext uri="{BB962C8B-B14F-4D97-AF65-F5344CB8AC3E}">
        <p14:creationId xmlns:p14="http://schemas.microsoft.com/office/powerpoint/2010/main" val="1961015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CF0BC-CB07-4190-8EB9-9CB211626B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6314E6-F246-4D89-AB27-BE332999B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E778F1-2EF4-4B5F-9892-3D2676B542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4D1823-6332-45C5-AAA9-A5CB26341F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E90374-984B-4F8D-8D0D-4FBA310312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24937F-F6A8-4423-B637-8782392A43BA}"/>
              </a:ext>
            </a:extLst>
          </p:cNvPr>
          <p:cNvSpPr>
            <a:spLocks noGrp="1"/>
          </p:cNvSpPr>
          <p:nvPr>
            <p:ph type="dt" sz="half" idx="10"/>
          </p:nvPr>
        </p:nvSpPr>
        <p:spPr/>
        <p:txBody>
          <a:bodyPr/>
          <a:lstStyle/>
          <a:p>
            <a:fld id="{7C670C17-0C94-4C15-91C0-10FB07FD1E07}" type="datetimeFigureOut">
              <a:rPr lang="en-US" smtClean="0"/>
              <a:t>10/24/2020</a:t>
            </a:fld>
            <a:endParaRPr lang="en-US"/>
          </a:p>
        </p:txBody>
      </p:sp>
      <p:sp>
        <p:nvSpPr>
          <p:cNvPr id="8" name="Footer Placeholder 7">
            <a:extLst>
              <a:ext uri="{FF2B5EF4-FFF2-40B4-BE49-F238E27FC236}">
                <a16:creationId xmlns:a16="http://schemas.microsoft.com/office/drawing/2014/main" id="{CB83606D-9A7B-4D02-AB60-674C5D9A74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B0D4E9-697F-49C2-8F2A-67DFB03D5663}"/>
              </a:ext>
            </a:extLst>
          </p:cNvPr>
          <p:cNvSpPr>
            <a:spLocks noGrp="1"/>
          </p:cNvSpPr>
          <p:nvPr>
            <p:ph type="sldNum" sz="quarter" idx="12"/>
          </p:nvPr>
        </p:nvSpPr>
        <p:spPr/>
        <p:txBody>
          <a:bodyPr/>
          <a:lstStyle/>
          <a:p>
            <a:fld id="{26A44610-2B4E-4B5C-B42D-909A8CB2DFE0}" type="slidenum">
              <a:rPr lang="en-US" smtClean="0"/>
              <a:t>‹#›</a:t>
            </a:fld>
            <a:endParaRPr lang="en-US"/>
          </a:p>
        </p:txBody>
      </p:sp>
    </p:spTree>
    <p:extLst>
      <p:ext uri="{BB962C8B-B14F-4D97-AF65-F5344CB8AC3E}">
        <p14:creationId xmlns:p14="http://schemas.microsoft.com/office/powerpoint/2010/main" val="1040680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8B8E4-5986-44A4-BC94-49494DE3D7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7AED75-93B4-4602-B6ED-5B55F2E49626}"/>
              </a:ext>
            </a:extLst>
          </p:cNvPr>
          <p:cNvSpPr>
            <a:spLocks noGrp="1"/>
          </p:cNvSpPr>
          <p:nvPr>
            <p:ph type="dt" sz="half" idx="10"/>
          </p:nvPr>
        </p:nvSpPr>
        <p:spPr/>
        <p:txBody>
          <a:bodyPr/>
          <a:lstStyle/>
          <a:p>
            <a:fld id="{7C670C17-0C94-4C15-91C0-10FB07FD1E07}" type="datetimeFigureOut">
              <a:rPr lang="en-US" smtClean="0"/>
              <a:t>10/24/2020</a:t>
            </a:fld>
            <a:endParaRPr lang="en-US"/>
          </a:p>
        </p:txBody>
      </p:sp>
      <p:sp>
        <p:nvSpPr>
          <p:cNvPr id="4" name="Footer Placeholder 3">
            <a:extLst>
              <a:ext uri="{FF2B5EF4-FFF2-40B4-BE49-F238E27FC236}">
                <a16:creationId xmlns:a16="http://schemas.microsoft.com/office/drawing/2014/main" id="{A3A1DEE6-6F73-45AD-AF32-D2283E0458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BC4D4C-216C-4172-9D7B-69F346534465}"/>
              </a:ext>
            </a:extLst>
          </p:cNvPr>
          <p:cNvSpPr>
            <a:spLocks noGrp="1"/>
          </p:cNvSpPr>
          <p:nvPr>
            <p:ph type="sldNum" sz="quarter" idx="12"/>
          </p:nvPr>
        </p:nvSpPr>
        <p:spPr/>
        <p:txBody>
          <a:bodyPr/>
          <a:lstStyle/>
          <a:p>
            <a:fld id="{26A44610-2B4E-4B5C-B42D-909A8CB2DFE0}" type="slidenum">
              <a:rPr lang="en-US" smtClean="0"/>
              <a:t>‹#›</a:t>
            </a:fld>
            <a:endParaRPr lang="en-US"/>
          </a:p>
        </p:txBody>
      </p:sp>
    </p:spTree>
    <p:extLst>
      <p:ext uri="{BB962C8B-B14F-4D97-AF65-F5344CB8AC3E}">
        <p14:creationId xmlns:p14="http://schemas.microsoft.com/office/powerpoint/2010/main" val="2548383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2022DF-A877-46F5-AB36-FAA2FB0E13B2}"/>
              </a:ext>
            </a:extLst>
          </p:cNvPr>
          <p:cNvSpPr>
            <a:spLocks noGrp="1"/>
          </p:cNvSpPr>
          <p:nvPr>
            <p:ph type="dt" sz="half" idx="10"/>
          </p:nvPr>
        </p:nvSpPr>
        <p:spPr/>
        <p:txBody>
          <a:bodyPr/>
          <a:lstStyle/>
          <a:p>
            <a:fld id="{7C670C17-0C94-4C15-91C0-10FB07FD1E07}" type="datetimeFigureOut">
              <a:rPr lang="en-US" smtClean="0"/>
              <a:t>10/24/2020</a:t>
            </a:fld>
            <a:endParaRPr lang="en-US"/>
          </a:p>
        </p:txBody>
      </p:sp>
      <p:sp>
        <p:nvSpPr>
          <p:cNvPr id="3" name="Footer Placeholder 2">
            <a:extLst>
              <a:ext uri="{FF2B5EF4-FFF2-40B4-BE49-F238E27FC236}">
                <a16:creationId xmlns:a16="http://schemas.microsoft.com/office/drawing/2014/main" id="{4738933B-E069-4A05-ACE5-34D1211632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207F78-468C-44AA-A157-B5FC39C8ABDD}"/>
              </a:ext>
            </a:extLst>
          </p:cNvPr>
          <p:cNvSpPr>
            <a:spLocks noGrp="1"/>
          </p:cNvSpPr>
          <p:nvPr>
            <p:ph type="sldNum" sz="quarter" idx="12"/>
          </p:nvPr>
        </p:nvSpPr>
        <p:spPr/>
        <p:txBody>
          <a:bodyPr/>
          <a:lstStyle/>
          <a:p>
            <a:fld id="{26A44610-2B4E-4B5C-B42D-909A8CB2DFE0}" type="slidenum">
              <a:rPr lang="en-US" smtClean="0"/>
              <a:t>‹#›</a:t>
            </a:fld>
            <a:endParaRPr lang="en-US"/>
          </a:p>
        </p:txBody>
      </p:sp>
    </p:spTree>
    <p:extLst>
      <p:ext uri="{BB962C8B-B14F-4D97-AF65-F5344CB8AC3E}">
        <p14:creationId xmlns:p14="http://schemas.microsoft.com/office/powerpoint/2010/main" val="4265137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DCE4-F270-4B57-BB14-1845E1A83C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9423EB-BEA1-4DCF-951F-8AE2D90575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001B76-A381-408E-AEA3-49C93CFC5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507637-BA2C-4283-9F50-48A0E5C1B178}"/>
              </a:ext>
            </a:extLst>
          </p:cNvPr>
          <p:cNvSpPr>
            <a:spLocks noGrp="1"/>
          </p:cNvSpPr>
          <p:nvPr>
            <p:ph type="dt" sz="half" idx="10"/>
          </p:nvPr>
        </p:nvSpPr>
        <p:spPr/>
        <p:txBody>
          <a:bodyPr/>
          <a:lstStyle/>
          <a:p>
            <a:fld id="{7C670C17-0C94-4C15-91C0-10FB07FD1E07}" type="datetimeFigureOut">
              <a:rPr lang="en-US" smtClean="0"/>
              <a:t>10/24/2020</a:t>
            </a:fld>
            <a:endParaRPr lang="en-US"/>
          </a:p>
        </p:txBody>
      </p:sp>
      <p:sp>
        <p:nvSpPr>
          <p:cNvPr id="6" name="Footer Placeholder 5">
            <a:extLst>
              <a:ext uri="{FF2B5EF4-FFF2-40B4-BE49-F238E27FC236}">
                <a16:creationId xmlns:a16="http://schemas.microsoft.com/office/drawing/2014/main" id="{A4FDE2EF-E86C-4DF9-A583-AA89CD5CC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23EC96-4B05-463B-A6F3-44AEE484CC46}"/>
              </a:ext>
            </a:extLst>
          </p:cNvPr>
          <p:cNvSpPr>
            <a:spLocks noGrp="1"/>
          </p:cNvSpPr>
          <p:nvPr>
            <p:ph type="sldNum" sz="quarter" idx="12"/>
          </p:nvPr>
        </p:nvSpPr>
        <p:spPr/>
        <p:txBody>
          <a:bodyPr/>
          <a:lstStyle/>
          <a:p>
            <a:fld id="{26A44610-2B4E-4B5C-B42D-909A8CB2DFE0}" type="slidenum">
              <a:rPr lang="en-US" smtClean="0"/>
              <a:t>‹#›</a:t>
            </a:fld>
            <a:endParaRPr lang="en-US"/>
          </a:p>
        </p:txBody>
      </p:sp>
    </p:spTree>
    <p:extLst>
      <p:ext uri="{BB962C8B-B14F-4D97-AF65-F5344CB8AC3E}">
        <p14:creationId xmlns:p14="http://schemas.microsoft.com/office/powerpoint/2010/main" val="72782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10/24/2020</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452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16CB2-458C-45DE-8222-6EEA1055BC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F4A3F0-61C3-4780-BE56-BBA3E4FB89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F91500-04C0-4C4E-9B95-4D05AFDF7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FFB006-8429-4CE6-B691-4DDAD6B7F7DD}"/>
              </a:ext>
            </a:extLst>
          </p:cNvPr>
          <p:cNvSpPr>
            <a:spLocks noGrp="1"/>
          </p:cNvSpPr>
          <p:nvPr>
            <p:ph type="dt" sz="half" idx="10"/>
          </p:nvPr>
        </p:nvSpPr>
        <p:spPr/>
        <p:txBody>
          <a:bodyPr/>
          <a:lstStyle/>
          <a:p>
            <a:fld id="{7C670C17-0C94-4C15-91C0-10FB07FD1E07}" type="datetimeFigureOut">
              <a:rPr lang="en-US" smtClean="0"/>
              <a:t>10/24/2020</a:t>
            </a:fld>
            <a:endParaRPr lang="en-US"/>
          </a:p>
        </p:txBody>
      </p:sp>
      <p:sp>
        <p:nvSpPr>
          <p:cNvPr id="6" name="Footer Placeholder 5">
            <a:extLst>
              <a:ext uri="{FF2B5EF4-FFF2-40B4-BE49-F238E27FC236}">
                <a16:creationId xmlns:a16="http://schemas.microsoft.com/office/drawing/2014/main" id="{82D6801F-023C-4CF9-8CE9-F992F313C6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B5D7F0-26FF-4362-9D5B-E29644D651AB}"/>
              </a:ext>
            </a:extLst>
          </p:cNvPr>
          <p:cNvSpPr>
            <a:spLocks noGrp="1"/>
          </p:cNvSpPr>
          <p:nvPr>
            <p:ph type="sldNum" sz="quarter" idx="12"/>
          </p:nvPr>
        </p:nvSpPr>
        <p:spPr/>
        <p:txBody>
          <a:bodyPr/>
          <a:lstStyle/>
          <a:p>
            <a:fld id="{26A44610-2B4E-4B5C-B42D-909A8CB2DFE0}" type="slidenum">
              <a:rPr lang="en-US" smtClean="0"/>
              <a:t>‹#›</a:t>
            </a:fld>
            <a:endParaRPr lang="en-US"/>
          </a:p>
        </p:txBody>
      </p:sp>
    </p:spTree>
    <p:extLst>
      <p:ext uri="{BB962C8B-B14F-4D97-AF65-F5344CB8AC3E}">
        <p14:creationId xmlns:p14="http://schemas.microsoft.com/office/powerpoint/2010/main" val="4286663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ADBF4-7A76-4A89-8903-6E37DCEA6F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AC8BE4-720C-4754-9259-A11E10291F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2C50E-4912-4F02-85D4-C2F18754CAF8}"/>
              </a:ext>
            </a:extLst>
          </p:cNvPr>
          <p:cNvSpPr>
            <a:spLocks noGrp="1"/>
          </p:cNvSpPr>
          <p:nvPr>
            <p:ph type="dt" sz="half" idx="10"/>
          </p:nvPr>
        </p:nvSpPr>
        <p:spPr/>
        <p:txBody>
          <a:bodyPr/>
          <a:lstStyle/>
          <a:p>
            <a:fld id="{7C670C17-0C94-4C15-91C0-10FB07FD1E07}" type="datetimeFigureOut">
              <a:rPr lang="en-US" smtClean="0"/>
              <a:t>10/24/2020</a:t>
            </a:fld>
            <a:endParaRPr lang="en-US"/>
          </a:p>
        </p:txBody>
      </p:sp>
      <p:sp>
        <p:nvSpPr>
          <p:cNvPr id="5" name="Footer Placeholder 4">
            <a:extLst>
              <a:ext uri="{FF2B5EF4-FFF2-40B4-BE49-F238E27FC236}">
                <a16:creationId xmlns:a16="http://schemas.microsoft.com/office/drawing/2014/main" id="{D51B7A6A-C0D3-4FF6-BB51-47989AEB7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E2B34-F030-4415-BA5A-D54A6A4ABEEB}"/>
              </a:ext>
            </a:extLst>
          </p:cNvPr>
          <p:cNvSpPr>
            <a:spLocks noGrp="1"/>
          </p:cNvSpPr>
          <p:nvPr>
            <p:ph type="sldNum" sz="quarter" idx="12"/>
          </p:nvPr>
        </p:nvSpPr>
        <p:spPr/>
        <p:txBody>
          <a:bodyPr/>
          <a:lstStyle/>
          <a:p>
            <a:fld id="{26A44610-2B4E-4B5C-B42D-909A8CB2DFE0}" type="slidenum">
              <a:rPr lang="en-US" smtClean="0"/>
              <a:t>‹#›</a:t>
            </a:fld>
            <a:endParaRPr lang="en-US"/>
          </a:p>
        </p:txBody>
      </p:sp>
    </p:spTree>
    <p:extLst>
      <p:ext uri="{BB962C8B-B14F-4D97-AF65-F5344CB8AC3E}">
        <p14:creationId xmlns:p14="http://schemas.microsoft.com/office/powerpoint/2010/main" val="1563493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EA2C30-5185-42BA-AFED-9D63EA8CCB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A5055E-FE87-42DD-BB7C-81B1692E99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C93AC-C297-4863-A3F7-9DE6F003E180}"/>
              </a:ext>
            </a:extLst>
          </p:cNvPr>
          <p:cNvSpPr>
            <a:spLocks noGrp="1"/>
          </p:cNvSpPr>
          <p:nvPr>
            <p:ph type="dt" sz="half" idx="10"/>
          </p:nvPr>
        </p:nvSpPr>
        <p:spPr/>
        <p:txBody>
          <a:bodyPr/>
          <a:lstStyle/>
          <a:p>
            <a:fld id="{7C670C17-0C94-4C15-91C0-10FB07FD1E07}" type="datetimeFigureOut">
              <a:rPr lang="en-US" smtClean="0"/>
              <a:t>10/24/2020</a:t>
            </a:fld>
            <a:endParaRPr lang="en-US"/>
          </a:p>
        </p:txBody>
      </p:sp>
      <p:sp>
        <p:nvSpPr>
          <p:cNvPr id="5" name="Footer Placeholder 4">
            <a:extLst>
              <a:ext uri="{FF2B5EF4-FFF2-40B4-BE49-F238E27FC236}">
                <a16:creationId xmlns:a16="http://schemas.microsoft.com/office/drawing/2014/main" id="{66AD8165-610A-4B54-8EE2-6B46E3AEA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56BFE-E4C3-4E3D-B1EC-9BF6F0B9749A}"/>
              </a:ext>
            </a:extLst>
          </p:cNvPr>
          <p:cNvSpPr>
            <a:spLocks noGrp="1"/>
          </p:cNvSpPr>
          <p:nvPr>
            <p:ph type="sldNum" sz="quarter" idx="12"/>
          </p:nvPr>
        </p:nvSpPr>
        <p:spPr/>
        <p:txBody>
          <a:bodyPr/>
          <a:lstStyle/>
          <a:p>
            <a:fld id="{26A44610-2B4E-4B5C-B42D-909A8CB2DFE0}" type="slidenum">
              <a:rPr lang="en-US" smtClean="0"/>
              <a:t>‹#›</a:t>
            </a:fld>
            <a:endParaRPr lang="en-US"/>
          </a:p>
        </p:txBody>
      </p:sp>
    </p:spTree>
    <p:extLst>
      <p:ext uri="{BB962C8B-B14F-4D97-AF65-F5344CB8AC3E}">
        <p14:creationId xmlns:p14="http://schemas.microsoft.com/office/powerpoint/2010/main" val="364454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10/24/2020</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43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10/24/2020</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406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10/24/2020</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186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10/24/2020</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979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10/24/2020</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09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10/24/2020</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044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10/24/2020</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81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10/24/2020</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046930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FFD643-BB9B-40E7-8A43-C04A6BD6BC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0CF582-0C1E-410F-9D2F-60B34E66B4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F23BB-3D8D-4DB1-B59F-FA286BC31D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670C17-0C94-4C15-91C0-10FB07FD1E07}" type="datetimeFigureOut">
              <a:rPr lang="en-US" smtClean="0"/>
              <a:t>10/24/2020</a:t>
            </a:fld>
            <a:endParaRPr lang="en-US"/>
          </a:p>
        </p:txBody>
      </p:sp>
      <p:sp>
        <p:nvSpPr>
          <p:cNvPr id="5" name="Footer Placeholder 4">
            <a:extLst>
              <a:ext uri="{FF2B5EF4-FFF2-40B4-BE49-F238E27FC236}">
                <a16:creationId xmlns:a16="http://schemas.microsoft.com/office/drawing/2014/main" id="{55B09599-B274-43BA-91F0-8021CCEB63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09EAF3-5931-469A-9909-8400D12A43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44610-2B4E-4B5C-B42D-909A8CB2DFE0}" type="slidenum">
              <a:rPr lang="en-US" smtClean="0"/>
              <a:t>‹#›</a:t>
            </a:fld>
            <a:endParaRPr lang="en-US"/>
          </a:p>
        </p:txBody>
      </p:sp>
    </p:spTree>
    <p:extLst>
      <p:ext uri="{BB962C8B-B14F-4D97-AF65-F5344CB8AC3E}">
        <p14:creationId xmlns:p14="http://schemas.microsoft.com/office/powerpoint/2010/main" val="25505517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85E600-6C20-45B8-8B26-125921974EAA}"/>
              </a:ext>
            </a:extLst>
          </p:cNvPr>
          <p:cNvSpPr>
            <a:spLocks noGrp="1"/>
          </p:cNvSpPr>
          <p:nvPr>
            <p:ph type="ctrTitle"/>
          </p:nvPr>
        </p:nvSpPr>
        <p:spPr>
          <a:xfrm>
            <a:off x="793159" y="1377146"/>
            <a:ext cx="4076460" cy="3626217"/>
          </a:xfrm>
        </p:spPr>
        <p:txBody>
          <a:bodyPr anchor="b">
            <a:normAutofit/>
          </a:bodyPr>
          <a:lstStyle/>
          <a:p>
            <a:pPr algn="r"/>
            <a:r>
              <a:rPr lang="en-US" sz="5600">
                <a:solidFill>
                  <a:schemeClr val="bg1"/>
                </a:solidFill>
              </a:rPr>
              <a:t>Maine Fitness Coalition</a:t>
            </a:r>
          </a:p>
        </p:txBody>
      </p:sp>
      <p:sp>
        <p:nvSpPr>
          <p:cNvPr id="3" name="Subtitle 2">
            <a:extLst>
              <a:ext uri="{FF2B5EF4-FFF2-40B4-BE49-F238E27FC236}">
                <a16:creationId xmlns:a16="http://schemas.microsoft.com/office/drawing/2014/main" id="{B5E84945-5A4E-44C6-8627-7B3158F50231}"/>
              </a:ext>
            </a:extLst>
          </p:cNvPr>
          <p:cNvSpPr>
            <a:spLocks noGrp="1"/>
          </p:cNvSpPr>
          <p:nvPr>
            <p:ph type="subTitle" idx="1"/>
          </p:nvPr>
        </p:nvSpPr>
        <p:spPr>
          <a:xfrm>
            <a:off x="793159" y="5170453"/>
            <a:ext cx="4076458" cy="990197"/>
          </a:xfrm>
        </p:spPr>
        <p:txBody>
          <a:bodyPr>
            <a:normAutofit/>
          </a:bodyPr>
          <a:lstStyle/>
          <a:p>
            <a:pPr algn="r"/>
            <a:r>
              <a:rPr lang="en-US" dirty="0">
                <a:solidFill>
                  <a:schemeClr val="bg1"/>
                </a:solidFill>
              </a:rPr>
              <a:t>Safely Serving Mainers Health &amp; Fitness Needs </a:t>
            </a:r>
          </a:p>
        </p:txBody>
      </p:sp>
      <p:pic>
        <p:nvPicPr>
          <p:cNvPr id="4" name="Picture 3">
            <a:extLst>
              <a:ext uri="{FF2B5EF4-FFF2-40B4-BE49-F238E27FC236}">
                <a16:creationId xmlns:a16="http://schemas.microsoft.com/office/drawing/2014/main" id="{C9897213-9570-45C4-AD16-14568F1ED6CD}"/>
              </a:ext>
            </a:extLst>
          </p:cNvPr>
          <p:cNvPicPr>
            <a:picLocks noChangeAspect="1"/>
          </p:cNvPicPr>
          <p:nvPr/>
        </p:nvPicPr>
        <p:blipFill rotWithShape="1">
          <a:blip r:embed="rId2">
            <a:duotone>
              <a:schemeClr val="accent2">
                <a:shade val="45000"/>
                <a:satMod val="135000"/>
              </a:schemeClr>
              <a:prstClr val="white"/>
            </a:duotone>
            <a:alphaModFix amt="51000"/>
          </a:blip>
          <a:srcRect l="6413" r="32698" b="-1"/>
          <a:stretch/>
        </p:blipFill>
        <p:spPr>
          <a:xfrm>
            <a:off x="5457027" y="10"/>
            <a:ext cx="6734973" cy="6857990"/>
          </a:xfrm>
          <a:prstGeom prst="rect">
            <a:avLst/>
          </a:prstGeom>
        </p:spPr>
      </p:pic>
      <p:sp>
        <p:nvSpPr>
          <p:cNvPr id="11"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3"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351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7C4C-E572-4131-8CAD-CD96F4BAD02A}"/>
              </a:ext>
            </a:extLst>
          </p:cNvPr>
          <p:cNvSpPr>
            <a:spLocks noGrp="1"/>
          </p:cNvSpPr>
          <p:nvPr>
            <p:ph type="title"/>
          </p:nvPr>
        </p:nvSpPr>
        <p:spPr/>
        <p:txBody>
          <a:bodyPr>
            <a:normAutofit/>
          </a:bodyPr>
          <a:lstStyle/>
          <a:p>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Our New England Neighbors </a:t>
            </a:r>
            <a:b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DAA056F-C8A4-4433-8D08-C983AF0933C1}"/>
              </a:ext>
            </a:extLst>
          </p:cNvPr>
          <p:cNvSpPr>
            <a:spLocks noGrp="1"/>
          </p:cNvSpPr>
          <p:nvPr>
            <p:ph idx="1"/>
          </p:nvPr>
        </p:nvSpPr>
        <p:spPr>
          <a:xfrm>
            <a:off x="838200" y="1825625"/>
            <a:ext cx="11163300" cy="4351338"/>
          </a:xfrm>
        </p:spPr>
        <p:txBody>
          <a:bodyPr>
            <a:normAutofit fontScale="92500"/>
          </a:bodyPr>
          <a:lstStyle/>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Vermont - 1 person/200 sq/ft = (5/1,000 sq/ft like our retail)</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NH - 50% capacity</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7000"/>
              </a:lnSpc>
              <a:spcBef>
                <a:spcPts val="0"/>
              </a:spcBef>
              <a:spcAft>
                <a:spcPts val="0"/>
              </a:spcAft>
              <a:buClrTx/>
              <a:buSzTx/>
              <a:buNone/>
              <a:tabLst/>
              <a:defRPr/>
            </a:pP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Southern New England</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RI - 1 person/150 Sq/ft (6.6 people/1000 sq/ft)</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CT – 50% capacity</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MA – 8/1,000 and 40% Capacity</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687161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1EC02-2871-4156-8FAD-8F0298E92380}"/>
              </a:ext>
            </a:extLst>
          </p:cNvPr>
          <p:cNvSpPr>
            <a:spLocks noGrp="1"/>
          </p:cNvSpPr>
          <p:nvPr>
            <p:ph type="title"/>
          </p:nvPr>
        </p:nvSpPr>
        <p:spPr/>
        <p:txBody>
          <a:bodyPr/>
          <a:lstStyle/>
          <a:p>
            <a:r>
              <a:rPr lang="en-US" dirty="0"/>
              <a:t>Discussion on Capacity</a:t>
            </a:r>
          </a:p>
        </p:txBody>
      </p:sp>
      <p:sp>
        <p:nvSpPr>
          <p:cNvPr id="3" name="Content Placeholder 2">
            <a:extLst>
              <a:ext uri="{FF2B5EF4-FFF2-40B4-BE49-F238E27FC236}">
                <a16:creationId xmlns:a16="http://schemas.microsoft.com/office/drawing/2014/main" id="{B9765E3A-8738-403F-ACB2-0C4167C530E3}"/>
              </a:ext>
            </a:extLst>
          </p:cNvPr>
          <p:cNvSpPr>
            <a:spLocks noGrp="1"/>
          </p:cNvSpPr>
          <p:nvPr>
            <p:ph idx="1"/>
          </p:nvPr>
        </p:nvSpPr>
        <p:spPr/>
        <p:txBody>
          <a:bodyPr/>
          <a:lstStyle/>
          <a:p>
            <a:r>
              <a:rPr lang="en-US" dirty="0"/>
              <a:t>What is the Public Health Committee considering?</a:t>
            </a:r>
          </a:p>
          <a:p>
            <a:r>
              <a:rPr lang="en-US" dirty="0"/>
              <a:t>What else is needed to help the Committee?</a:t>
            </a:r>
          </a:p>
        </p:txBody>
      </p:sp>
    </p:spTree>
    <p:extLst>
      <p:ext uri="{BB962C8B-B14F-4D97-AF65-F5344CB8AC3E}">
        <p14:creationId xmlns:p14="http://schemas.microsoft.com/office/powerpoint/2010/main" val="3446718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44B63-BC79-4AA6-A241-61650141674F}"/>
              </a:ext>
            </a:extLst>
          </p:cNvPr>
          <p:cNvSpPr>
            <a:spLocks noGrp="1"/>
          </p:cNvSpPr>
          <p:nvPr>
            <p:ph type="title"/>
          </p:nvPr>
        </p:nvSpPr>
        <p:spPr/>
        <p:txBody>
          <a:bodyPr/>
          <a:lstStyle/>
          <a:p>
            <a:r>
              <a:rPr lang="en-US" dirty="0"/>
              <a:t>2. Decrease Distancing to for “Intense exercise” w/o mask to 10’</a:t>
            </a:r>
          </a:p>
        </p:txBody>
      </p:sp>
      <p:sp>
        <p:nvSpPr>
          <p:cNvPr id="3" name="Content Placeholder 2">
            <a:extLst>
              <a:ext uri="{FF2B5EF4-FFF2-40B4-BE49-F238E27FC236}">
                <a16:creationId xmlns:a16="http://schemas.microsoft.com/office/drawing/2014/main" id="{A3425C01-8412-463E-ABAD-8497E79694F9}"/>
              </a:ext>
            </a:extLst>
          </p:cNvPr>
          <p:cNvSpPr>
            <a:spLocks noGrp="1"/>
          </p:cNvSpPr>
          <p:nvPr>
            <p:ph idx="1"/>
          </p:nvPr>
        </p:nvSpPr>
        <p:spPr>
          <a:xfrm>
            <a:off x="838200" y="2141537"/>
            <a:ext cx="10515600" cy="4351338"/>
          </a:xfrm>
        </p:spPr>
        <p:txBody>
          <a:bodyPr>
            <a:normAutofit lnSpcReduction="10000"/>
          </a:bodyPr>
          <a:lstStyle/>
          <a:p>
            <a:r>
              <a:rPr lang="en-US" dirty="0"/>
              <a:t>We can find no data supporting 14’</a:t>
            </a:r>
          </a:p>
          <a:p>
            <a:r>
              <a:rPr lang="en-US" dirty="0"/>
              <a:t>Majority of States are at the CDC’s 6’ unmasked</a:t>
            </a:r>
          </a:p>
          <a:p>
            <a:pPr lvl="1"/>
            <a:r>
              <a:rPr lang="en-US" dirty="0"/>
              <a:t>We have not seen Contact Tracing instances in these states.</a:t>
            </a:r>
          </a:p>
          <a:p>
            <a:r>
              <a:rPr lang="en-US" dirty="0"/>
              <a:t>Of the remaining states; Most are at 8’, 10’, or 12’</a:t>
            </a:r>
          </a:p>
          <a:p>
            <a:pPr lvl="1"/>
            <a:r>
              <a:rPr lang="en-US" dirty="0"/>
              <a:t>We have not seen Contact Tracing instances in these states. </a:t>
            </a:r>
          </a:p>
          <a:p>
            <a:r>
              <a:rPr lang="en-US" dirty="0"/>
              <a:t>Only a handful of states are using 14’ </a:t>
            </a:r>
          </a:p>
          <a:p>
            <a:r>
              <a:rPr lang="en-US" dirty="0"/>
              <a:t>We control where people are and what Direction they face with equipment spacing and Group exercise location markers.</a:t>
            </a:r>
          </a:p>
          <a:p>
            <a:r>
              <a:rPr lang="en-US" dirty="0"/>
              <a:t>Overkill here is Killing us.</a:t>
            </a:r>
          </a:p>
        </p:txBody>
      </p:sp>
    </p:spTree>
    <p:extLst>
      <p:ext uri="{BB962C8B-B14F-4D97-AF65-F5344CB8AC3E}">
        <p14:creationId xmlns:p14="http://schemas.microsoft.com/office/powerpoint/2010/main" val="2991659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76485-D7F4-4928-A90A-2AE8478E883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081851A-5A4C-4EA2-A342-1830935647A4}"/>
              </a:ext>
            </a:extLst>
          </p:cNvPr>
          <p:cNvPicPr>
            <a:picLocks noGrp="1" noChangeAspect="1"/>
          </p:cNvPicPr>
          <p:nvPr>
            <p:ph idx="1"/>
          </p:nvPr>
        </p:nvPicPr>
        <p:blipFill>
          <a:blip r:embed="rId2"/>
          <a:stretch>
            <a:fillRect/>
          </a:stretch>
        </p:blipFill>
        <p:spPr>
          <a:xfrm>
            <a:off x="-881806" y="-465399"/>
            <a:ext cx="13169417" cy="7407797"/>
          </a:xfrm>
          <a:prstGeom prst="rect">
            <a:avLst/>
          </a:prstGeom>
        </p:spPr>
      </p:pic>
      <p:sp>
        <p:nvSpPr>
          <p:cNvPr id="3" name="TextBox 2">
            <a:extLst>
              <a:ext uri="{FF2B5EF4-FFF2-40B4-BE49-F238E27FC236}">
                <a16:creationId xmlns:a16="http://schemas.microsoft.com/office/drawing/2014/main" id="{667979A1-3013-4DA9-8E5B-D88AFC22434E}"/>
              </a:ext>
            </a:extLst>
          </p:cNvPr>
          <p:cNvSpPr txBox="1"/>
          <p:nvPr/>
        </p:nvSpPr>
        <p:spPr>
          <a:xfrm>
            <a:off x="-695325" y="457200"/>
            <a:ext cx="2867025" cy="3108543"/>
          </a:xfrm>
          <a:prstGeom prst="rect">
            <a:avLst/>
          </a:prstGeom>
          <a:noFill/>
        </p:spPr>
        <p:txBody>
          <a:bodyPr wrap="square" rtlCol="0">
            <a:spAutoFit/>
          </a:bodyPr>
          <a:lstStyle/>
          <a:p>
            <a:r>
              <a:rPr lang="en-US" sz="2800" dirty="0"/>
              <a:t>LA Health Dept.  </a:t>
            </a:r>
          </a:p>
          <a:p>
            <a:r>
              <a:rPr lang="en-US" sz="2800" dirty="0"/>
              <a:t>Gyms &amp; Fitness Centers are</a:t>
            </a:r>
          </a:p>
          <a:p>
            <a:r>
              <a:rPr lang="en-US" sz="2800" b="1" dirty="0"/>
              <a:t>“Lower Risk” </a:t>
            </a:r>
          </a:p>
          <a:p>
            <a:r>
              <a:rPr lang="en-US" sz="2800" dirty="0"/>
              <a:t>of the 20 Industries they track</a:t>
            </a:r>
          </a:p>
        </p:txBody>
      </p:sp>
      <p:sp>
        <p:nvSpPr>
          <p:cNvPr id="5" name="TextBox 4">
            <a:extLst>
              <a:ext uri="{FF2B5EF4-FFF2-40B4-BE49-F238E27FC236}">
                <a16:creationId xmlns:a16="http://schemas.microsoft.com/office/drawing/2014/main" id="{C2718A5C-0790-422D-A389-A48AC2F94BD5}"/>
              </a:ext>
            </a:extLst>
          </p:cNvPr>
          <p:cNvSpPr txBox="1"/>
          <p:nvPr/>
        </p:nvSpPr>
        <p:spPr>
          <a:xfrm>
            <a:off x="9277349" y="828675"/>
            <a:ext cx="2524125" cy="1815882"/>
          </a:xfrm>
          <a:prstGeom prst="rect">
            <a:avLst/>
          </a:prstGeom>
          <a:noFill/>
        </p:spPr>
        <p:txBody>
          <a:bodyPr wrap="square" rtlCol="0">
            <a:spAutoFit/>
          </a:bodyPr>
          <a:lstStyle/>
          <a:p>
            <a:r>
              <a:rPr lang="en-US" sz="2800" dirty="0"/>
              <a:t>Louisiana </a:t>
            </a:r>
          </a:p>
          <a:p>
            <a:r>
              <a:rPr lang="en-US" sz="2800" dirty="0"/>
              <a:t>is at </a:t>
            </a:r>
          </a:p>
          <a:p>
            <a:r>
              <a:rPr lang="en-US" sz="2800" dirty="0"/>
              <a:t>50%Capacity  6’ Distancing</a:t>
            </a:r>
          </a:p>
        </p:txBody>
      </p:sp>
    </p:spTree>
    <p:extLst>
      <p:ext uri="{BB962C8B-B14F-4D97-AF65-F5344CB8AC3E}">
        <p14:creationId xmlns:p14="http://schemas.microsoft.com/office/powerpoint/2010/main" val="740074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D8D3C-A3DC-4CBD-8C32-1AB0C67D1DC4}"/>
              </a:ext>
            </a:extLst>
          </p:cNvPr>
          <p:cNvSpPr>
            <a:spLocks noGrp="1"/>
          </p:cNvSpPr>
          <p:nvPr>
            <p:ph type="title"/>
          </p:nvPr>
        </p:nvSpPr>
        <p:spPr/>
        <p:txBody>
          <a:bodyPr/>
          <a:lstStyle/>
          <a:p>
            <a:r>
              <a:rPr lang="en-US" dirty="0"/>
              <a:t>Discussion on Distancing</a:t>
            </a:r>
          </a:p>
        </p:txBody>
      </p:sp>
      <p:sp>
        <p:nvSpPr>
          <p:cNvPr id="3" name="Content Placeholder 2">
            <a:extLst>
              <a:ext uri="{FF2B5EF4-FFF2-40B4-BE49-F238E27FC236}">
                <a16:creationId xmlns:a16="http://schemas.microsoft.com/office/drawing/2014/main" id="{B02C900A-98C7-48A3-8A6F-A64C9005872F}"/>
              </a:ext>
            </a:extLst>
          </p:cNvPr>
          <p:cNvSpPr>
            <a:spLocks noGrp="1"/>
          </p:cNvSpPr>
          <p:nvPr>
            <p:ph idx="1"/>
          </p:nvPr>
        </p:nvSpPr>
        <p:spPr/>
        <p:txBody>
          <a:bodyPr/>
          <a:lstStyle/>
          <a:p>
            <a:r>
              <a:rPr lang="en-US" dirty="0"/>
              <a:t>What else would help the Committee consider decreasing the current 14’ limit to 10’  </a:t>
            </a:r>
          </a:p>
        </p:txBody>
      </p:sp>
    </p:spTree>
    <p:extLst>
      <p:ext uri="{BB962C8B-B14F-4D97-AF65-F5344CB8AC3E}">
        <p14:creationId xmlns:p14="http://schemas.microsoft.com/office/powerpoint/2010/main" val="215610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B37D-11BB-452A-BE07-ED90D90E2ABE}"/>
              </a:ext>
            </a:extLst>
          </p:cNvPr>
          <p:cNvSpPr>
            <a:spLocks noGrp="1"/>
          </p:cNvSpPr>
          <p:nvPr>
            <p:ph type="title"/>
          </p:nvPr>
        </p:nvSpPr>
        <p:spPr/>
        <p:txBody>
          <a:bodyPr/>
          <a:lstStyle/>
          <a:p>
            <a:r>
              <a:rPr lang="en-US" dirty="0"/>
              <a:t>3. Request for Public Statement</a:t>
            </a:r>
          </a:p>
        </p:txBody>
      </p:sp>
      <p:sp>
        <p:nvSpPr>
          <p:cNvPr id="3" name="Content Placeholder 2">
            <a:extLst>
              <a:ext uri="{FF2B5EF4-FFF2-40B4-BE49-F238E27FC236}">
                <a16:creationId xmlns:a16="http://schemas.microsoft.com/office/drawing/2014/main" id="{1C40FC8A-EC26-434D-B88C-FDE100A94B82}"/>
              </a:ext>
            </a:extLst>
          </p:cNvPr>
          <p:cNvSpPr>
            <a:spLocks noGrp="1"/>
          </p:cNvSpPr>
          <p:nvPr>
            <p:ph idx="1"/>
          </p:nvPr>
        </p:nvSpPr>
        <p:spPr/>
        <p:txBody>
          <a:bodyPr/>
          <a:lstStyle/>
          <a:p>
            <a:r>
              <a:rPr lang="en-US" dirty="0"/>
              <a:t>Policy Makers on TV, Facebook, and in Newspaper in April &amp; May &amp; June…</a:t>
            </a:r>
          </a:p>
          <a:p>
            <a:pPr lvl="1"/>
            <a:r>
              <a:rPr lang="en-US" dirty="0"/>
              <a:t>“Gyms aren’t safe”</a:t>
            </a:r>
          </a:p>
          <a:p>
            <a:r>
              <a:rPr lang="en-US" dirty="0"/>
              <a:t>We need help rebuilding Maine Fitness Consumer Confidence now that we know that statement is no longer true. </a:t>
            </a:r>
          </a:p>
          <a:p>
            <a:r>
              <a:rPr lang="en-US" dirty="0"/>
              <a:t>Supporting the Safety of Fitness Centers Following These Guidelines</a:t>
            </a:r>
          </a:p>
          <a:p>
            <a:r>
              <a:rPr lang="en-US" dirty="0"/>
              <a:t>Promoting Physical Activity for Mainers’ Health</a:t>
            </a:r>
          </a:p>
        </p:txBody>
      </p:sp>
    </p:spTree>
    <p:extLst>
      <p:ext uri="{BB962C8B-B14F-4D97-AF65-F5344CB8AC3E}">
        <p14:creationId xmlns:p14="http://schemas.microsoft.com/office/powerpoint/2010/main" val="3548613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8077-B47C-4EC0-9959-27E9D83900B5}"/>
              </a:ext>
            </a:extLst>
          </p:cNvPr>
          <p:cNvSpPr>
            <a:spLocks noGrp="1"/>
          </p:cNvSpPr>
          <p:nvPr>
            <p:ph type="title"/>
          </p:nvPr>
        </p:nvSpPr>
        <p:spPr>
          <a:xfrm>
            <a:off x="838200" y="122663"/>
            <a:ext cx="10681010" cy="1605776"/>
          </a:xfrm>
        </p:spPr>
        <p:txBody>
          <a:bodyPr>
            <a:normAutofit/>
          </a:bodyPr>
          <a:lstStyle/>
          <a:p>
            <a:r>
              <a:rPr lang="en-US" dirty="0"/>
              <a:t>Compliments of 		  Approx. 4000 clubs</a:t>
            </a:r>
            <a:br>
              <a:rPr lang="en-US" sz="1300" dirty="0"/>
            </a:br>
            <a:br>
              <a:rPr lang="en-US" sz="1300" dirty="0"/>
            </a:br>
            <a:r>
              <a:rPr lang="en-US" dirty="0"/>
              <a:t>Where are we compared to 2019? States Vary</a:t>
            </a:r>
          </a:p>
        </p:txBody>
      </p:sp>
      <p:graphicFrame>
        <p:nvGraphicFramePr>
          <p:cNvPr id="8" name="Table 8">
            <a:extLst>
              <a:ext uri="{FF2B5EF4-FFF2-40B4-BE49-F238E27FC236}">
                <a16:creationId xmlns:a16="http://schemas.microsoft.com/office/drawing/2014/main" id="{A5E67ADA-3F05-4B40-ACD8-8E5223E63163}"/>
              </a:ext>
            </a:extLst>
          </p:cNvPr>
          <p:cNvGraphicFramePr>
            <a:graphicFrameLocks noGrp="1"/>
          </p:cNvGraphicFramePr>
          <p:nvPr>
            <p:ph sz="half" idx="1"/>
            <p:extLst>
              <p:ext uri="{D42A27DB-BD31-4B8C-83A1-F6EECF244321}">
                <p14:modId xmlns:p14="http://schemas.microsoft.com/office/powerpoint/2010/main" val="2754439692"/>
              </p:ext>
            </p:extLst>
          </p:nvPr>
        </p:nvGraphicFramePr>
        <p:xfrm>
          <a:off x="1" y="1923504"/>
          <a:ext cx="12107915" cy="4991187"/>
        </p:xfrm>
        <a:graphic>
          <a:graphicData uri="http://schemas.openxmlformats.org/drawingml/2006/table">
            <a:tbl>
              <a:tblPr firstRow="1" bandRow="1">
                <a:tableStyleId>{5C22544A-7EE6-4342-B048-85BDC9FD1C3A}</a:tableStyleId>
              </a:tblPr>
              <a:tblGrid>
                <a:gridCol w="2410576">
                  <a:extLst>
                    <a:ext uri="{9D8B030D-6E8A-4147-A177-3AD203B41FA5}">
                      <a16:colId xmlns:a16="http://schemas.microsoft.com/office/drawing/2014/main" val="3645019522"/>
                    </a:ext>
                  </a:extLst>
                </a:gridCol>
                <a:gridCol w="2187680">
                  <a:extLst>
                    <a:ext uri="{9D8B030D-6E8A-4147-A177-3AD203B41FA5}">
                      <a16:colId xmlns:a16="http://schemas.microsoft.com/office/drawing/2014/main" val="397347702"/>
                    </a:ext>
                  </a:extLst>
                </a:gridCol>
                <a:gridCol w="2529009">
                  <a:extLst>
                    <a:ext uri="{9D8B030D-6E8A-4147-A177-3AD203B41FA5}">
                      <a16:colId xmlns:a16="http://schemas.microsoft.com/office/drawing/2014/main" val="749249512"/>
                    </a:ext>
                  </a:extLst>
                </a:gridCol>
                <a:gridCol w="2626845">
                  <a:extLst>
                    <a:ext uri="{9D8B030D-6E8A-4147-A177-3AD203B41FA5}">
                      <a16:colId xmlns:a16="http://schemas.microsoft.com/office/drawing/2014/main" val="264265174"/>
                    </a:ext>
                  </a:extLst>
                </a:gridCol>
                <a:gridCol w="2353805">
                  <a:extLst>
                    <a:ext uri="{9D8B030D-6E8A-4147-A177-3AD203B41FA5}">
                      <a16:colId xmlns:a16="http://schemas.microsoft.com/office/drawing/2014/main" val="2291451612"/>
                    </a:ext>
                  </a:extLst>
                </a:gridCol>
              </a:tblGrid>
              <a:tr h="785700">
                <a:tc>
                  <a:txBody>
                    <a:bodyPr/>
                    <a:lstStyle/>
                    <a:p>
                      <a:r>
                        <a:rPr lang="en-US" sz="2000" dirty="0"/>
                        <a:t>State</a:t>
                      </a:r>
                    </a:p>
                  </a:txBody>
                  <a:tcPr/>
                </a:tc>
                <a:tc>
                  <a:txBody>
                    <a:bodyPr/>
                    <a:lstStyle/>
                    <a:p>
                      <a:r>
                        <a:rPr lang="en-US" sz="2000" dirty="0"/>
                        <a:t>Usage vs 2019</a:t>
                      </a:r>
                    </a:p>
                  </a:txBody>
                  <a:tcPr/>
                </a:tc>
                <a:tc>
                  <a:txBody>
                    <a:bodyPr/>
                    <a:lstStyle/>
                    <a:p>
                      <a:r>
                        <a:rPr lang="en-US" sz="2000" dirty="0"/>
                        <a:t>Cancels vs 2019</a:t>
                      </a:r>
                    </a:p>
                  </a:txBody>
                  <a:tcPr/>
                </a:tc>
                <a:tc>
                  <a:txBody>
                    <a:bodyPr/>
                    <a:lstStyle/>
                    <a:p>
                      <a:r>
                        <a:rPr lang="en-US" sz="2000" dirty="0"/>
                        <a:t>Freezes vs 2019</a:t>
                      </a:r>
                    </a:p>
                    <a:p>
                      <a:endParaRPr lang="en-US" sz="2000" dirty="0"/>
                    </a:p>
                  </a:txBody>
                  <a:tcPr/>
                </a:tc>
                <a:tc>
                  <a:txBody>
                    <a:bodyPr/>
                    <a:lstStyle/>
                    <a:p>
                      <a:r>
                        <a:rPr lang="en-US" sz="2000" dirty="0"/>
                        <a:t>New Sales vs 2019</a:t>
                      </a:r>
                    </a:p>
                  </a:txBody>
                  <a:tcPr/>
                </a:tc>
                <a:extLst>
                  <a:ext uri="{0D108BD9-81ED-4DB2-BD59-A6C34878D82A}">
                    <a16:rowId xmlns:a16="http://schemas.microsoft.com/office/drawing/2014/main" val="437518200"/>
                  </a:ext>
                </a:extLst>
              </a:tr>
              <a:tr h="785700">
                <a:tc>
                  <a:txBody>
                    <a:bodyPr/>
                    <a:lstStyle/>
                    <a:p>
                      <a:r>
                        <a:rPr lang="en-US" sz="2000" dirty="0"/>
                        <a:t>Georgia (April)</a:t>
                      </a:r>
                    </a:p>
                  </a:txBody>
                  <a:tcPr/>
                </a:tc>
                <a:tc>
                  <a:txBody>
                    <a:bodyPr/>
                    <a:lstStyle/>
                    <a:p>
                      <a:r>
                        <a:rPr lang="en-US" sz="2000" dirty="0"/>
                        <a:t>- 9%</a:t>
                      </a:r>
                    </a:p>
                  </a:txBody>
                  <a:tcPr/>
                </a:tc>
                <a:tc>
                  <a:txBody>
                    <a:bodyPr/>
                    <a:lstStyle/>
                    <a:p>
                      <a:r>
                        <a:rPr lang="en-US" sz="2000" dirty="0"/>
                        <a:t>+ 73%</a:t>
                      </a:r>
                    </a:p>
                  </a:txBody>
                  <a:tcPr/>
                </a:tc>
                <a:tc>
                  <a:txBody>
                    <a:bodyPr/>
                    <a:lstStyle/>
                    <a:p>
                      <a:r>
                        <a:rPr lang="en-US" sz="2000" dirty="0"/>
                        <a:t>+ 377%</a:t>
                      </a:r>
                    </a:p>
                    <a:p>
                      <a:endParaRPr lang="en-US" sz="2000" dirty="0"/>
                    </a:p>
                  </a:txBody>
                  <a:tcPr/>
                </a:tc>
                <a:tc>
                  <a:txBody>
                    <a:bodyPr/>
                    <a:lstStyle/>
                    <a:p>
                      <a:r>
                        <a:rPr lang="en-US" sz="2000" dirty="0"/>
                        <a:t>- 28%</a:t>
                      </a:r>
                    </a:p>
                  </a:txBody>
                  <a:tcPr/>
                </a:tc>
                <a:extLst>
                  <a:ext uri="{0D108BD9-81ED-4DB2-BD59-A6C34878D82A}">
                    <a16:rowId xmlns:a16="http://schemas.microsoft.com/office/drawing/2014/main" val="1145059444"/>
                  </a:ext>
                </a:extLst>
              </a:tr>
              <a:tr h="644349">
                <a:tc>
                  <a:txBody>
                    <a:bodyPr/>
                    <a:lstStyle/>
                    <a:p>
                      <a:r>
                        <a:rPr lang="en-US" sz="2000" dirty="0"/>
                        <a:t>Texas (May)</a:t>
                      </a:r>
                    </a:p>
                  </a:txBody>
                  <a:tcPr/>
                </a:tc>
                <a:tc>
                  <a:txBody>
                    <a:bodyPr/>
                    <a:lstStyle/>
                    <a:p>
                      <a:r>
                        <a:rPr lang="en-US" sz="2000" dirty="0"/>
                        <a:t>- 26%</a:t>
                      </a:r>
                    </a:p>
                  </a:txBody>
                  <a:tcPr/>
                </a:tc>
                <a:tc>
                  <a:txBody>
                    <a:bodyPr/>
                    <a:lstStyle/>
                    <a:p>
                      <a:r>
                        <a:rPr lang="en-US" sz="2000" dirty="0"/>
                        <a:t>+ 99%</a:t>
                      </a:r>
                    </a:p>
                  </a:txBody>
                  <a:tcPr/>
                </a:tc>
                <a:tc>
                  <a:txBody>
                    <a:bodyPr/>
                    <a:lstStyle/>
                    <a:p>
                      <a:r>
                        <a:rPr lang="en-US" sz="2000" dirty="0"/>
                        <a:t>+ 377%</a:t>
                      </a:r>
                    </a:p>
                  </a:txBody>
                  <a:tcPr/>
                </a:tc>
                <a:tc>
                  <a:txBody>
                    <a:bodyPr/>
                    <a:lstStyle/>
                    <a:p>
                      <a:r>
                        <a:rPr lang="en-US" sz="2000" dirty="0"/>
                        <a:t>- 26%</a:t>
                      </a:r>
                    </a:p>
                  </a:txBody>
                  <a:tcPr/>
                </a:tc>
                <a:extLst>
                  <a:ext uri="{0D108BD9-81ED-4DB2-BD59-A6C34878D82A}">
                    <a16:rowId xmlns:a16="http://schemas.microsoft.com/office/drawing/2014/main" val="3206722484"/>
                  </a:ext>
                </a:extLst>
              </a:tr>
              <a:tr h="785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Florida (May)</a:t>
                      </a:r>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- 33%</a:t>
                      </a:r>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+ 91%</a:t>
                      </a:r>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+ 561%  *Older </a:t>
                      </a:r>
                      <a:r>
                        <a:rPr lang="en-US" sz="2000" dirty="0" err="1"/>
                        <a:t>popul</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- 26%</a:t>
                      </a:r>
                    </a:p>
                    <a:p>
                      <a:endParaRPr lang="en-US" sz="2000" dirty="0"/>
                    </a:p>
                  </a:txBody>
                  <a:tcPr/>
                </a:tc>
                <a:extLst>
                  <a:ext uri="{0D108BD9-81ED-4DB2-BD59-A6C34878D82A}">
                    <a16:rowId xmlns:a16="http://schemas.microsoft.com/office/drawing/2014/main" val="3368085693"/>
                  </a:ext>
                </a:extLst>
              </a:tr>
              <a:tr h="644349">
                <a:tc>
                  <a:txBody>
                    <a:bodyPr/>
                    <a:lstStyle/>
                    <a:p>
                      <a:r>
                        <a:rPr lang="en-US" sz="2000" dirty="0"/>
                        <a:t>Maryland (June)</a:t>
                      </a:r>
                    </a:p>
                  </a:txBody>
                  <a:tcPr/>
                </a:tc>
                <a:tc>
                  <a:txBody>
                    <a:bodyPr/>
                    <a:lstStyle/>
                    <a:p>
                      <a:r>
                        <a:rPr lang="en-US" sz="2000" dirty="0"/>
                        <a:t>- 40%</a:t>
                      </a:r>
                    </a:p>
                  </a:txBody>
                  <a:tcPr/>
                </a:tc>
                <a:tc>
                  <a:txBody>
                    <a:bodyPr/>
                    <a:lstStyle/>
                    <a:p>
                      <a:r>
                        <a:rPr lang="en-US" sz="2000" dirty="0"/>
                        <a:t>+ 189%</a:t>
                      </a:r>
                    </a:p>
                  </a:txBody>
                  <a:tcPr/>
                </a:tc>
                <a:tc>
                  <a:txBody>
                    <a:bodyPr/>
                    <a:lstStyle/>
                    <a:p>
                      <a:r>
                        <a:rPr lang="en-US" sz="2000" dirty="0"/>
                        <a:t>+767%</a:t>
                      </a:r>
                    </a:p>
                  </a:txBody>
                  <a:tcPr/>
                </a:tc>
                <a:tc>
                  <a:txBody>
                    <a:bodyPr/>
                    <a:lstStyle/>
                    <a:p>
                      <a:r>
                        <a:rPr lang="en-US" sz="2000" dirty="0"/>
                        <a:t>-15%</a:t>
                      </a:r>
                    </a:p>
                  </a:txBody>
                  <a:tcPr/>
                </a:tc>
                <a:extLst>
                  <a:ext uri="{0D108BD9-81ED-4DB2-BD59-A6C34878D82A}">
                    <a16:rowId xmlns:a16="http://schemas.microsoft.com/office/drawing/2014/main" val="995622425"/>
                  </a:ext>
                </a:extLst>
              </a:tr>
              <a:tr h="644349">
                <a:tc>
                  <a:txBody>
                    <a:bodyPr/>
                    <a:lstStyle/>
                    <a:p>
                      <a:r>
                        <a:rPr lang="en-US" sz="2000" dirty="0"/>
                        <a:t>Maine (June)</a:t>
                      </a:r>
                    </a:p>
                  </a:txBody>
                  <a:tcPr/>
                </a:tc>
                <a:tc>
                  <a:txBody>
                    <a:bodyPr/>
                    <a:lstStyle/>
                    <a:p>
                      <a:r>
                        <a:rPr lang="en-US" sz="2000" dirty="0">
                          <a:highlight>
                            <a:srgbClr val="FFFF00"/>
                          </a:highlight>
                        </a:rPr>
                        <a:t>- 48%</a:t>
                      </a:r>
                    </a:p>
                  </a:txBody>
                  <a:tcPr/>
                </a:tc>
                <a:tc>
                  <a:txBody>
                    <a:bodyPr/>
                    <a:lstStyle/>
                    <a:p>
                      <a:r>
                        <a:rPr lang="en-US" sz="2000" dirty="0">
                          <a:highlight>
                            <a:srgbClr val="FFFF00"/>
                          </a:highlight>
                        </a:rPr>
                        <a:t>+ 180%</a:t>
                      </a:r>
                    </a:p>
                  </a:txBody>
                  <a:tcPr/>
                </a:tc>
                <a:tc>
                  <a:txBody>
                    <a:bodyPr/>
                    <a:lstStyle/>
                    <a:p>
                      <a:r>
                        <a:rPr lang="en-US" sz="2000" dirty="0">
                          <a:highlight>
                            <a:srgbClr val="FFFF00"/>
                          </a:highlight>
                        </a:rPr>
                        <a:t>+ 514%</a:t>
                      </a:r>
                    </a:p>
                  </a:txBody>
                  <a:tcPr/>
                </a:tc>
                <a:tc>
                  <a:txBody>
                    <a:bodyPr/>
                    <a:lstStyle/>
                    <a:p>
                      <a:r>
                        <a:rPr lang="en-US" sz="2000" dirty="0"/>
                        <a:t>-</a:t>
                      </a:r>
                      <a:r>
                        <a:rPr lang="en-US" sz="2000" dirty="0">
                          <a:highlight>
                            <a:srgbClr val="FFFF00"/>
                          </a:highlight>
                        </a:rPr>
                        <a:t>34%</a:t>
                      </a:r>
                    </a:p>
                  </a:txBody>
                  <a:tcPr/>
                </a:tc>
                <a:extLst>
                  <a:ext uri="{0D108BD9-81ED-4DB2-BD59-A6C34878D82A}">
                    <a16:rowId xmlns:a16="http://schemas.microsoft.com/office/drawing/2014/main" val="149074884"/>
                  </a:ext>
                </a:extLst>
              </a:tr>
              <a:tr h="644349">
                <a:tc>
                  <a:txBody>
                    <a:bodyPr/>
                    <a:lstStyle/>
                    <a:p>
                      <a:r>
                        <a:rPr lang="en-US" sz="2000" dirty="0"/>
                        <a:t>Mass (July) *longer closure-open 30 days</a:t>
                      </a:r>
                    </a:p>
                  </a:txBody>
                  <a:tcPr/>
                </a:tc>
                <a:tc>
                  <a:txBody>
                    <a:bodyPr/>
                    <a:lstStyle/>
                    <a:p>
                      <a:r>
                        <a:rPr lang="en-US" sz="2000" dirty="0"/>
                        <a:t>- 51%</a:t>
                      </a:r>
                    </a:p>
                  </a:txBody>
                  <a:tcPr/>
                </a:tc>
                <a:tc>
                  <a:txBody>
                    <a:bodyPr/>
                    <a:lstStyle/>
                    <a:p>
                      <a:r>
                        <a:rPr lang="en-US" sz="2000" dirty="0"/>
                        <a:t>+ 189%</a:t>
                      </a:r>
                    </a:p>
                  </a:txBody>
                  <a:tcPr/>
                </a:tc>
                <a:tc>
                  <a:txBody>
                    <a:bodyPr/>
                    <a:lstStyle/>
                    <a:p>
                      <a:r>
                        <a:rPr lang="en-US" sz="2000" dirty="0"/>
                        <a:t>+ 596%</a:t>
                      </a:r>
                    </a:p>
                  </a:txBody>
                  <a:tcPr/>
                </a:tc>
                <a:tc>
                  <a:txBody>
                    <a:bodyPr/>
                    <a:lstStyle/>
                    <a:p>
                      <a:r>
                        <a:rPr lang="en-US" sz="2000" dirty="0"/>
                        <a:t>-19%</a:t>
                      </a:r>
                    </a:p>
                  </a:txBody>
                  <a:tcPr/>
                </a:tc>
                <a:extLst>
                  <a:ext uri="{0D108BD9-81ED-4DB2-BD59-A6C34878D82A}">
                    <a16:rowId xmlns:a16="http://schemas.microsoft.com/office/drawing/2014/main" val="3443973405"/>
                  </a:ext>
                </a:extLst>
              </a:tr>
            </a:tbl>
          </a:graphicData>
        </a:graphic>
      </p:graphicFrame>
      <p:pic>
        <p:nvPicPr>
          <p:cNvPr id="5" name="Picture 4" descr="A picture containing drawing&#10;&#10;Description automatically generated">
            <a:extLst>
              <a:ext uri="{FF2B5EF4-FFF2-40B4-BE49-F238E27FC236}">
                <a16:creationId xmlns:a16="http://schemas.microsoft.com/office/drawing/2014/main" id="{0F9EBB78-A19E-4038-9BC4-8F6DBF3EF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3941" y="0"/>
            <a:ext cx="2093808" cy="1120618"/>
          </a:xfrm>
          <a:prstGeom prst="rect">
            <a:avLst/>
          </a:prstGeom>
        </p:spPr>
      </p:pic>
    </p:spTree>
    <p:extLst>
      <p:ext uri="{BB962C8B-B14F-4D97-AF65-F5344CB8AC3E}">
        <p14:creationId xmlns:p14="http://schemas.microsoft.com/office/powerpoint/2010/main" val="317588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C8D7EA-4C4D-4F51-8589-36604A66760C}"/>
              </a:ext>
            </a:extLst>
          </p:cNvPr>
          <p:cNvSpPr>
            <a:spLocks noGrp="1"/>
          </p:cNvSpPr>
          <p:nvPr>
            <p:ph type="title"/>
          </p:nvPr>
        </p:nvSpPr>
        <p:spPr>
          <a:xfrm>
            <a:off x="1282643" y="1046886"/>
            <a:ext cx="10264697" cy="1212102"/>
          </a:xfrm>
        </p:spPr>
        <p:txBody>
          <a:bodyPr>
            <a:noAutofit/>
          </a:bodyPr>
          <a:lstStyle/>
          <a:p>
            <a:r>
              <a:rPr lang="en-US" sz="4000" b="1" i="0" dirty="0">
                <a:solidFill>
                  <a:srgbClr val="FFFFFF"/>
                </a:solidFill>
                <a:effectLst/>
                <a:latin typeface="Harding"/>
              </a:rPr>
              <a:t>Will the COVID-19 pandemic accelerate or worsen the obesity epidemic?</a:t>
            </a:r>
            <a:br>
              <a:rPr lang="en-US" sz="4000" b="1" i="0" dirty="0">
                <a:solidFill>
                  <a:srgbClr val="FFFFFF"/>
                </a:solidFill>
                <a:effectLst/>
                <a:latin typeface="Harding"/>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CD555080-53A1-4542-AA40-062527BFE934}"/>
              </a:ext>
            </a:extLst>
          </p:cNvPr>
          <p:cNvSpPr>
            <a:spLocks noGrp="1"/>
          </p:cNvSpPr>
          <p:nvPr>
            <p:ph idx="1"/>
          </p:nvPr>
        </p:nvSpPr>
        <p:spPr>
          <a:xfrm>
            <a:off x="1367624" y="2490436"/>
            <a:ext cx="9708995" cy="3567173"/>
          </a:xfrm>
        </p:spPr>
        <p:txBody>
          <a:bodyPr anchor="ctr">
            <a:normAutofit lnSpcReduction="10000"/>
          </a:bodyPr>
          <a:lstStyle/>
          <a:p>
            <a:pPr marL="0" indent="0">
              <a:buNone/>
            </a:pPr>
            <a:r>
              <a:rPr lang="en-US" sz="3200" b="1" i="1" dirty="0">
                <a:effectLst/>
                <a:latin typeface="Harding"/>
              </a:rPr>
              <a:t>“The sudden outbreak and global spread of COVID-19 represents one of the most profound societal and public health challenges in modern times. In this Comment, we call attention to the possibility that the societal strategies implemented to oppose COVID-19 might have long-term, negative effects on the obesity epidemic.”</a:t>
            </a:r>
          </a:p>
          <a:p>
            <a:pPr marL="0" indent="0">
              <a:buNone/>
            </a:pPr>
            <a:endParaRPr lang="en-US" sz="3200" b="1" i="1" dirty="0">
              <a:latin typeface="Harding"/>
            </a:endParaRPr>
          </a:p>
          <a:p>
            <a:pPr marL="0" indent="0">
              <a:buNone/>
            </a:pPr>
            <a:r>
              <a:rPr lang="sv-SE" sz="2000" b="0" i="1" dirty="0">
                <a:solidFill>
                  <a:srgbClr val="222222"/>
                </a:solidFill>
                <a:effectLst/>
                <a:latin typeface="-apple-system"/>
              </a:rPr>
              <a:t>Nature Review Endocrinology</a:t>
            </a:r>
            <a:r>
              <a:rPr lang="sv-SE" sz="2000" b="0" i="0" dirty="0">
                <a:solidFill>
                  <a:srgbClr val="222222"/>
                </a:solidFill>
                <a:effectLst/>
                <a:latin typeface="-apple-system"/>
              </a:rPr>
              <a:t> </a:t>
            </a:r>
            <a:r>
              <a:rPr lang="sv-SE" sz="2000" b="1" i="0" dirty="0">
                <a:solidFill>
                  <a:srgbClr val="222222"/>
                </a:solidFill>
                <a:effectLst/>
                <a:latin typeface="-apple-system"/>
              </a:rPr>
              <a:t>16, </a:t>
            </a:r>
            <a:r>
              <a:rPr lang="sv-SE" sz="2000" b="0" i="0" dirty="0">
                <a:solidFill>
                  <a:srgbClr val="222222"/>
                </a:solidFill>
                <a:effectLst/>
                <a:latin typeface="-apple-system"/>
              </a:rPr>
              <a:t>469–470 (07 2020) </a:t>
            </a:r>
            <a:endParaRPr lang="en-US" sz="3200" i="1" dirty="0"/>
          </a:p>
        </p:txBody>
      </p:sp>
    </p:spTree>
    <p:extLst>
      <p:ext uri="{BB962C8B-B14F-4D97-AF65-F5344CB8AC3E}">
        <p14:creationId xmlns:p14="http://schemas.microsoft.com/office/powerpoint/2010/main" val="3960872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id="{FB5A2B7C-472F-4B92-A33C-21D13095875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62" r="2" b="2400"/>
          <a:stretch/>
        </p:blipFill>
        <p:spPr>
          <a:xfrm>
            <a:off x="39" y="10510"/>
            <a:ext cx="12191961" cy="6858022"/>
          </a:xfrm>
          <a:prstGeom prst="rect">
            <a:avLst/>
          </a:prstGeom>
        </p:spPr>
      </p:pic>
      <p:sp>
        <p:nvSpPr>
          <p:cNvPr id="2" name="TextBox 1">
            <a:extLst>
              <a:ext uri="{FF2B5EF4-FFF2-40B4-BE49-F238E27FC236}">
                <a16:creationId xmlns:a16="http://schemas.microsoft.com/office/drawing/2014/main" id="{4256093C-21BD-40BD-8E7A-938789D6FF93}"/>
              </a:ext>
            </a:extLst>
          </p:cNvPr>
          <p:cNvSpPr txBox="1"/>
          <p:nvPr/>
        </p:nvSpPr>
        <p:spPr>
          <a:xfrm>
            <a:off x="10331697" y="1728049"/>
            <a:ext cx="614149" cy="369332"/>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39.8</a:t>
            </a:r>
          </a:p>
        </p:txBody>
      </p:sp>
      <p:sp>
        <p:nvSpPr>
          <p:cNvPr id="3" name="Circle: Hollow 2">
            <a:extLst>
              <a:ext uri="{FF2B5EF4-FFF2-40B4-BE49-F238E27FC236}">
                <a16:creationId xmlns:a16="http://schemas.microsoft.com/office/drawing/2014/main" id="{077D01E2-68B6-485F-9CA0-6BCC668B7956}"/>
              </a:ext>
            </a:extLst>
          </p:cNvPr>
          <p:cNvSpPr/>
          <p:nvPr/>
        </p:nvSpPr>
        <p:spPr>
          <a:xfrm>
            <a:off x="10945846" y="1937982"/>
            <a:ext cx="218364" cy="204717"/>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ircle: Hollow 3">
            <a:extLst>
              <a:ext uri="{FF2B5EF4-FFF2-40B4-BE49-F238E27FC236}">
                <a16:creationId xmlns:a16="http://schemas.microsoft.com/office/drawing/2014/main" id="{4BCFFC2A-E9A8-47CF-8BD6-24112EBEED5D}"/>
              </a:ext>
            </a:extLst>
          </p:cNvPr>
          <p:cNvSpPr/>
          <p:nvPr/>
        </p:nvSpPr>
        <p:spPr>
          <a:xfrm>
            <a:off x="11066544" y="1687937"/>
            <a:ext cx="218364" cy="204717"/>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DA621EF-66D2-4432-9E39-C62AA2A74E01}"/>
              </a:ext>
            </a:extLst>
          </p:cNvPr>
          <p:cNvSpPr txBox="1"/>
          <p:nvPr/>
        </p:nvSpPr>
        <p:spPr>
          <a:xfrm>
            <a:off x="11307769" y="1605629"/>
            <a:ext cx="494703" cy="369332"/>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42</a:t>
            </a:r>
          </a:p>
        </p:txBody>
      </p:sp>
    </p:spTree>
    <p:extLst>
      <p:ext uri="{BB962C8B-B14F-4D97-AF65-F5344CB8AC3E}">
        <p14:creationId xmlns:p14="http://schemas.microsoft.com/office/powerpoint/2010/main" val="2140408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028A3-8059-4FDB-9909-3FF31E303778}"/>
              </a:ext>
            </a:extLst>
          </p:cNvPr>
          <p:cNvSpPr>
            <a:spLocks noGrp="1"/>
          </p:cNvSpPr>
          <p:nvPr>
            <p:ph type="title"/>
          </p:nvPr>
        </p:nvSpPr>
        <p:spPr/>
        <p:txBody>
          <a:bodyPr/>
          <a:lstStyle/>
          <a:p>
            <a:r>
              <a:rPr lang="en-US" dirty="0"/>
              <a:t>Discussion on Public Statement</a:t>
            </a:r>
          </a:p>
        </p:txBody>
      </p:sp>
      <p:sp>
        <p:nvSpPr>
          <p:cNvPr id="3" name="Content Placeholder 2">
            <a:extLst>
              <a:ext uri="{FF2B5EF4-FFF2-40B4-BE49-F238E27FC236}">
                <a16:creationId xmlns:a16="http://schemas.microsoft.com/office/drawing/2014/main" id="{7C0A68B0-CE0E-423C-85CA-30D88DE746F8}"/>
              </a:ext>
            </a:extLst>
          </p:cNvPr>
          <p:cNvSpPr>
            <a:spLocks noGrp="1"/>
          </p:cNvSpPr>
          <p:nvPr>
            <p:ph idx="1"/>
          </p:nvPr>
        </p:nvSpPr>
        <p:spPr/>
        <p:txBody>
          <a:bodyPr/>
          <a:lstStyle/>
          <a:p>
            <a:pPr marL="0" indent="0">
              <a:buNone/>
            </a:pPr>
            <a:r>
              <a:rPr lang="en-US" dirty="0"/>
              <a:t>What would Policy makers need to be comfortable publicly supporting the Fitness Industry importance and ability to serve our members safely? </a:t>
            </a:r>
          </a:p>
        </p:txBody>
      </p:sp>
    </p:spTree>
    <p:extLst>
      <p:ext uri="{BB962C8B-B14F-4D97-AF65-F5344CB8AC3E}">
        <p14:creationId xmlns:p14="http://schemas.microsoft.com/office/powerpoint/2010/main" val="1569280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253D0-D042-412A-AE00-571D48E0DEFB}"/>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38F6CD6F-3198-4712-9E61-47569E92E5CB}"/>
              </a:ext>
            </a:extLst>
          </p:cNvPr>
          <p:cNvSpPr>
            <a:spLocks noGrp="1"/>
          </p:cNvSpPr>
          <p:nvPr>
            <p:ph idx="1"/>
          </p:nvPr>
        </p:nvSpPr>
        <p:spPr>
          <a:xfrm>
            <a:off x="838200" y="1825624"/>
            <a:ext cx="10515600" cy="4869465"/>
          </a:xfrm>
        </p:spPr>
        <p:txBody>
          <a:bodyPr>
            <a:normAutofit fontScale="85000" lnSpcReduction="20000"/>
          </a:bodyPr>
          <a:lstStyle/>
          <a:p>
            <a:r>
              <a:rPr lang="en-US" dirty="0"/>
              <a:t>For your quick response getting us open in June</a:t>
            </a:r>
          </a:p>
          <a:p>
            <a:endParaRPr lang="en-US" dirty="0"/>
          </a:p>
          <a:p>
            <a:r>
              <a:rPr lang="en-US" dirty="0"/>
              <a:t>For balancing safety and economic pressures </a:t>
            </a:r>
          </a:p>
          <a:p>
            <a:endParaRPr lang="en-US" dirty="0"/>
          </a:p>
          <a:p>
            <a:r>
              <a:rPr lang="en-US" dirty="0"/>
              <a:t>We understand the unknown called for ultra safe start with significant restrictions</a:t>
            </a:r>
          </a:p>
          <a:p>
            <a:endParaRPr lang="en-US" dirty="0"/>
          </a:p>
          <a:p>
            <a:r>
              <a:rPr lang="en-US" dirty="0"/>
              <a:t>Keeping Maine among the safest States</a:t>
            </a:r>
          </a:p>
          <a:p>
            <a:endParaRPr lang="en-US" dirty="0"/>
          </a:p>
          <a:p>
            <a:r>
              <a:rPr lang="en-US" dirty="0"/>
              <a:t>For the $200,000,000 Maine Grant</a:t>
            </a:r>
          </a:p>
          <a:p>
            <a:endParaRPr lang="en-US" dirty="0"/>
          </a:p>
          <a:p>
            <a:r>
              <a:rPr lang="en-US" dirty="0"/>
              <a:t>We offer our services as a resource to you and the Public Health Committee</a:t>
            </a:r>
          </a:p>
        </p:txBody>
      </p:sp>
    </p:spTree>
    <p:extLst>
      <p:ext uri="{BB962C8B-B14F-4D97-AF65-F5344CB8AC3E}">
        <p14:creationId xmlns:p14="http://schemas.microsoft.com/office/powerpoint/2010/main" val="1207525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5086-CE33-4517-AC0A-D2F36267BA0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C6904D5-6DDE-435F-A36B-B794CC3F075F}"/>
              </a:ext>
            </a:extLst>
          </p:cNvPr>
          <p:cNvPicPr>
            <a:picLocks noGrp="1" noChangeAspect="1"/>
          </p:cNvPicPr>
          <p:nvPr>
            <p:ph idx="1"/>
          </p:nvPr>
        </p:nvPicPr>
        <p:blipFill>
          <a:blip r:embed="rId2"/>
          <a:stretch>
            <a:fillRect/>
          </a:stretch>
        </p:blipFill>
        <p:spPr>
          <a:xfrm>
            <a:off x="-808191" y="-349784"/>
            <a:ext cx="13227826" cy="7352467"/>
          </a:xfrm>
          <a:prstGeom prst="rect">
            <a:avLst/>
          </a:prstGeom>
        </p:spPr>
      </p:pic>
    </p:spTree>
    <p:extLst>
      <p:ext uri="{BB962C8B-B14F-4D97-AF65-F5344CB8AC3E}">
        <p14:creationId xmlns:p14="http://schemas.microsoft.com/office/powerpoint/2010/main" val="175448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A61FE-ADB1-452E-B903-D9101BF949EB}"/>
              </a:ext>
            </a:extLst>
          </p:cNvPr>
          <p:cNvSpPr>
            <a:spLocks noGrp="1"/>
          </p:cNvSpPr>
          <p:nvPr>
            <p:ph type="title"/>
          </p:nvPr>
        </p:nvSpPr>
        <p:spPr/>
        <p:txBody>
          <a:bodyPr/>
          <a:lstStyle/>
          <a:p>
            <a:r>
              <a:rPr lang="en-US" dirty="0"/>
              <a:t>Multiple Segments in Fitness Industry</a:t>
            </a:r>
          </a:p>
        </p:txBody>
      </p:sp>
      <p:sp>
        <p:nvSpPr>
          <p:cNvPr id="3" name="Content Placeholder 2">
            <a:extLst>
              <a:ext uri="{FF2B5EF4-FFF2-40B4-BE49-F238E27FC236}">
                <a16:creationId xmlns:a16="http://schemas.microsoft.com/office/drawing/2014/main" id="{C087E092-1537-47EC-B2DA-CC4B35C5FFF6}"/>
              </a:ext>
            </a:extLst>
          </p:cNvPr>
          <p:cNvSpPr>
            <a:spLocks noGrp="1"/>
          </p:cNvSpPr>
          <p:nvPr>
            <p:ph idx="1"/>
          </p:nvPr>
        </p:nvSpPr>
        <p:spPr>
          <a:xfrm>
            <a:off x="838200" y="1825624"/>
            <a:ext cx="10691648" cy="5032376"/>
          </a:xfrm>
        </p:spPr>
        <p:txBody>
          <a:bodyPr>
            <a:normAutofit lnSpcReduction="10000"/>
          </a:bodyPr>
          <a:lstStyle/>
          <a:p>
            <a:r>
              <a:rPr lang="en-US" dirty="0"/>
              <a:t>Scott - Mid Market Independent 6,000-28,000 sq/ft</a:t>
            </a:r>
          </a:p>
          <a:p>
            <a:pPr lvl="1"/>
            <a:r>
              <a:rPr lang="en-US" dirty="0"/>
              <a:t>Fitness Equipment </a:t>
            </a:r>
          </a:p>
          <a:p>
            <a:pPr lvl="1"/>
            <a:r>
              <a:rPr lang="en-US" dirty="0"/>
              <a:t>Personal Training</a:t>
            </a:r>
          </a:p>
          <a:p>
            <a:pPr lvl="1"/>
            <a:r>
              <a:rPr lang="en-US" dirty="0"/>
              <a:t>Group Activities</a:t>
            </a:r>
          </a:p>
          <a:p>
            <a:r>
              <a:rPr lang="en-US" dirty="0"/>
              <a:t>Mike - Low Cost Equipment Based 18,000-28,000 sq/ft</a:t>
            </a:r>
          </a:p>
          <a:p>
            <a:pPr lvl="1"/>
            <a:r>
              <a:rPr lang="en-US" dirty="0"/>
              <a:t>Planet Fitness</a:t>
            </a:r>
          </a:p>
          <a:p>
            <a:r>
              <a:rPr lang="en-US" dirty="0"/>
              <a:t>Joanna – Boutiques/Studios – 2,000-6,000 sq/ft</a:t>
            </a:r>
          </a:p>
          <a:p>
            <a:pPr lvl="1"/>
            <a:r>
              <a:rPr lang="en-US" dirty="0"/>
              <a:t>Cycling</a:t>
            </a:r>
          </a:p>
          <a:p>
            <a:pPr lvl="1"/>
            <a:r>
              <a:rPr lang="en-US" dirty="0"/>
              <a:t>Cross Fit/HIIT/Bootcamps</a:t>
            </a:r>
          </a:p>
          <a:p>
            <a:pPr lvl="1"/>
            <a:r>
              <a:rPr lang="en-US" dirty="0"/>
              <a:t>Yoga/Pilates</a:t>
            </a:r>
          </a:p>
          <a:p>
            <a:pPr lvl="1"/>
            <a:r>
              <a:rPr lang="en-US" dirty="0"/>
              <a:t>Personal Training</a:t>
            </a:r>
          </a:p>
          <a:p>
            <a:r>
              <a:rPr lang="en-US" dirty="0"/>
              <a:t>Multi-Purpose with Court Sports &amp; Aquatics 40-80,000 sq/ft</a:t>
            </a:r>
          </a:p>
          <a:p>
            <a:endParaRPr lang="en-US" dirty="0"/>
          </a:p>
        </p:txBody>
      </p:sp>
    </p:spTree>
    <p:extLst>
      <p:ext uri="{BB962C8B-B14F-4D97-AF65-F5344CB8AC3E}">
        <p14:creationId xmlns:p14="http://schemas.microsoft.com/office/powerpoint/2010/main" val="2256366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DF2F8-AE75-4CFC-941B-8A5F5B7AFB34}"/>
              </a:ext>
            </a:extLst>
          </p:cNvPr>
          <p:cNvSpPr>
            <a:spLocks noGrp="1"/>
          </p:cNvSpPr>
          <p:nvPr>
            <p:ph type="title"/>
          </p:nvPr>
        </p:nvSpPr>
        <p:spPr/>
        <p:txBody>
          <a:bodyPr/>
          <a:lstStyle/>
          <a:p>
            <a:endParaRPr lang="en-US"/>
          </a:p>
        </p:txBody>
      </p:sp>
      <p:pic>
        <p:nvPicPr>
          <p:cNvPr id="5" name="Content Placeholder 4" descr="A picture containing text&#10;&#10;Description automatically generated">
            <a:extLst>
              <a:ext uri="{FF2B5EF4-FFF2-40B4-BE49-F238E27FC236}">
                <a16:creationId xmlns:a16="http://schemas.microsoft.com/office/drawing/2014/main" id="{B2300CEF-94AF-4970-9095-8620563EFB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0"/>
          </a:xfrm>
        </p:spPr>
      </p:pic>
    </p:spTree>
    <p:extLst>
      <p:ext uri="{BB962C8B-B14F-4D97-AF65-F5344CB8AC3E}">
        <p14:creationId xmlns:p14="http://schemas.microsoft.com/office/powerpoint/2010/main" val="1628825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582DF-1EE9-4B43-B623-2BEBD496B48F}"/>
              </a:ext>
            </a:extLst>
          </p:cNvPr>
          <p:cNvSpPr>
            <a:spLocks noGrp="1"/>
          </p:cNvSpPr>
          <p:nvPr>
            <p:ph type="title"/>
          </p:nvPr>
        </p:nvSpPr>
        <p:spPr/>
        <p:txBody>
          <a:bodyPr/>
          <a:lstStyle/>
          <a:p>
            <a:r>
              <a:rPr lang="en-US" dirty="0"/>
              <a:t>Three Requests</a:t>
            </a:r>
          </a:p>
        </p:txBody>
      </p:sp>
      <p:sp>
        <p:nvSpPr>
          <p:cNvPr id="3" name="Content Placeholder 2">
            <a:extLst>
              <a:ext uri="{FF2B5EF4-FFF2-40B4-BE49-F238E27FC236}">
                <a16:creationId xmlns:a16="http://schemas.microsoft.com/office/drawing/2014/main" id="{22E85C6F-FE7C-4959-B189-48FDD52BB67E}"/>
              </a:ext>
            </a:extLst>
          </p:cNvPr>
          <p:cNvSpPr>
            <a:spLocks noGrp="1"/>
          </p:cNvSpPr>
          <p:nvPr>
            <p:ph idx="1"/>
          </p:nvPr>
        </p:nvSpPr>
        <p:spPr>
          <a:xfrm>
            <a:off x="693683" y="1825624"/>
            <a:ext cx="11498317" cy="4890485"/>
          </a:xfrm>
        </p:spPr>
        <p:txBody>
          <a:bodyPr>
            <a:normAutofit/>
          </a:bodyPr>
          <a:lstStyle/>
          <a:p>
            <a:pPr marL="514350" indent="-514350">
              <a:buAutoNum type="arabicPeriod"/>
            </a:pPr>
            <a:r>
              <a:rPr lang="en-US" dirty="0"/>
              <a:t>Increase Capacity Limits to 50% Capacity or 5/1000 sq/ft </a:t>
            </a:r>
          </a:p>
          <a:p>
            <a:pPr marL="457200" lvl="1" indent="0">
              <a:buNone/>
            </a:pPr>
            <a:r>
              <a:rPr lang="en-US" dirty="0"/>
              <a:t>- We are currently at 50 people which = as low as 17% for many</a:t>
            </a:r>
          </a:p>
          <a:p>
            <a:pPr marL="514350" indent="-514350">
              <a:buAutoNum type="arabicPeriod"/>
            </a:pPr>
            <a:endParaRPr lang="en-US" dirty="0"/>
          </a:p>
          <a:p>
            <a:pPr marL="514350" indent="-514350">
              <a:buAutoNum type="arabicPeriod"/>
            </a:pPr>
            <a:r>
              <a:rPr lang="en-US" dirty="0"/>
              <a:t>Decrease Physical Distancing for Higher intensity exercise without mask from 14’ to 10’</a:t>
            </a:r>
          </a:p>
          <a:p>
            <a:pPr marL="457200" lvl="1" indent="0">
              <a:buNone/>
            </a:pPr>
            <a:r>
              <a:rPr lang="en-US" dirty="0"/>
              <a:t>- Maine is one of a few states at 14’   </a:t>
            </a:r>
          </a:p>
          <a:p>
            <a:pPr marL="514350" indent="-514350">
              <a:buAutoNum type="arabicPeriod"/>
            </a:pPr>
            <a:endParaRPr lang="en-US" dirty="0"/>
          </a:p>
          <a:p>
            <a:pPr marL="514350" indent="-514350">
              <a:buAutoNum type="arabicPeriod"/>
            </a:pPr>
            <a:r>
              <a:rPr lang="en-US" dirty="0"/>
              <a:t>A public statement endorsing the “Importance of Exercise for Health”, and stating ”Based on National &amp; State data Fitness Centers following proper safety protocols are safe” </a:t>
            </a:r>
          </a:p>
        </p:txBody>
      </p:sp>
    </p:spTree>
    <p:extLst>
      <p:ext uri="{BB962C8B-B14F-4D97-AF65-F5344CB8AC3E}">
        <p14:creationId xmlns:p14="http://schemas.microsoft.com/office/powerpoint/2010/main" val="1130395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891F0-736A-42DC-92D7-69CDE1FF7EE7}"/>
              </a:ext>
            </a:extLst>
          </p:cNvPr>
          <p:cNvSpPr>
            <a:spLocks noGrp="1"/>
          </p:cNvSpPr>
          <p:nvPr>
            <p:ph type="title"/>
          </p:nvPr>
        </p:nvSpPr>
        <p:spPr/>
        <p:txBody>
          <a:bodyPr/>
          <a:lstStyle/>
          <a:p>
            <a:r>
              <a:rPr lang="en-US" dirty="0"/>
              <a:t>1. Capacity Increase</a:t>
            </a:r>
          </a:p>
        </p:txBody>
      </p:sp>
      <p:sp>
        <p:nvSpPr>
          <p:cNvPr id="3" name="Content Placeholder 2">
            <a:extLst>
              <a:ext uri="{FF2B5EF4-FFF2-40B4-BE49-F238E27FC236}">
                <a16:creationId xmlns:a16="http://schemas.microsoft.com/office/drawing/2014/main" id="{C801D674-5B98-47FC-BEC6-83E14DBEE613}"/>
              </a:ext>
            </a:extLst>
          </p:cNvPr>
          <p:cNvSpPr>
            <a:spLocks noGrp="1"/>
          </p:cNvSpPr>
          <p:nvPr>
            <p:ph idx="1"/>
          </p:nvPr>
        </p:nvSpPr>
        <p:spPr>
          <a:xfrm>
            <a:off x="838200" y="1825625"/>
            <a:ext cx="10515600" cy="4351338"/>
          </a:xfrm>
        </p:spPr>
        <p:txBody>
          <a:bodyPr/>
          <a:lstStyle/>
          <a:p>
            <a:r>
              <a:rPr lang="en-US" dirty="0"/>
              <a:t>We’ve proven ourselves &amp; know more now</a:t>
            </a:r>
          </a:p>
          <a:p>
            <a:r>
              <a:rPr lang="en-US" dirty="0"/>
              <a:t>A system that accommodate all segments safely</a:t>
            </a:r>
          </a:p>
          <a:p>
            <a:r>
              <a:rPr lang="en-US" dirty="0"/>
              <a:t>Allowing us to help more Mainers be Healthier</a:t>
            </a:r>
          </a:p>
          <a:p>
            <a:r>
              <a:rPr lang="en-US" dirty="0"/>
              <a:t>Allowing for the increased Demand of Winter</a:t>
            </a:r>
          </a:p>
          <a:p>
            <a:r>
              <a:rPr lang="en-US" dirty="0"/>
              <a:t>Allow us to stop bleeding $ and hire back more staff</a:t>
            </a:r>
          </a:p>
          <a:p>
            <a:endParaRPr lang="en-US" dirty="0"/>
          </a:p>
          <a:p>
            <a:r>
              <a:rPr lang="en-US" dirty="0"/>
              <a:t>The Restaurants &amp; Bars are now at 50% and they have been identified as high risk for transfer. </a:t>
            </a:r>
          </a:p>
        </p:txBody>
      </p:sp>
    </p:spTree>
    <p:extLst>
      <p:ext uri="{BB962C8B-B14F-4D97-AF65-F5344CB8AC3E}">
        <p14:creationId xmlns:p14="http://schemas.microsoft.com/office/powerpoint/2010/main" val="2706190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9713-BE3A-44CA-9BC2-F770390707BB}"/>
              </a:ext>
            </a:extLst>
          </p:cNvPr>
          <p:cNvSpPr>
            <a:spLocks noGrp="1"/>
          </p:cNvSpPr>
          <p:nvPr>
            <p:ph type="title"/>
          </p:nvPr>
        </p:nvSpPr>
        <p:spPr/>
        <p:txBody>
          <a:bodyPr/>
          <a:lstStyle/>
          <a:p>
            <a:endParaRPr lang="en-US"/>
          </a:p>
        </p:txBody>
      </p:sp>
      <p:pic>
        <p:nvPicPr>
          <p:cNvPr id="5" name="Content Placeholder 4" descr="A picture containing diagram&#10;&#10;Description automatically generated">
            <a:extLst>
              <a:ext uri="{FF2B5EF4-FFF2-40B4-BE49-F238E27FC236}">
                <a16:creationId xmlns:a16="http://schemas.microsoft.com/office/drawing/2014/main" id="{DCF08C9C-EB4B-4AC9-AEE1-30EF6F62D4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76083" cy="10699749"/>
          </a:xfrm>
        </p:spPr>
      </p:pic>
    </p:spTree>
    <p:extLst>
      <p:ext uri="{BB962C8B-B14F-4D97-AF65-F5344CB8AC3E}">
        <p14:creationId xmlns:p14="http://schemas.microsoft.com/office/powerpoint/2010/main" val="3053235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05F33-391A-4413-BC88-1BCBAFA7B306}"/>
              </a:ext>
            </a:extLst>
          </p:cNvPr>
          <p:cNvSpPr>
            <a:spLocks noGrp="1"/>
          </p:cNvSpPr>
          <p:nvPr>
            <p:ph type="title"/>
          </p:nvPr>
        </p:nvSpPr>
        <p:spPr>
          <a:xfrm>
            <a:off x="838200" y="599090"/>
            <a:ext cx="10515600" cy="1091598"/>
          </a:xfrm>
        </p:spPr>
        <p:txBody>
          <a:bodyPr>
            <a:normAutofit fontScale="90000"/>
          </a:bodyPr>
          <a:lstStyle/>
          <a:p>
            <a:r>
              <a:rPr lang="en-US" b="1" dirty="0">
                <a:solidFill>
                  <a:srgbClr val="070807"/>
                </a:solidFill>
                <a:effectLst/>
                <a:latin typeface="inherit"/>
              </a:rPr>
              <a:t>“Preliminary Findings Promising for </a:t>
            </a:r>
            <a:br>
              <a:rPr lang="en-US" b="1" dirty="0">
                <a:solidFill>
                  <a:srgbClr val="070807"/>
                </a:solidFill>
                <a:effectLst/>
                <a:latin typeface="inherit"/>
              </a:rPr>
            </a:br>
            <a:r>
              <a:rPr lang="en-US" b="1" dirty="0">
                <a:solidFill>
                  <a:srgbClr val="070807"/>
                </a:solidFill>
                <a:effectLst/>
                <a:latin typeface="inherit"/>
              </a:rPr>
              <a:t>Florida Health Club”</a:t>
            </a:r>
            <a:br>
              <a:rPr lang="en-US" b="0" dirty="0">
                <a:solidFill>
                  <a:srgbClr val="070807"/>
                </a:solidFill>
                <a:effectLst/>
                <a:latin typeface="Rubik"/>
              </a:rPr>
            </a:br>
            <a:endParaRPr lang="en-US" dirty="0"/>
          </a:p>
        </p:txBody>
      </p:sp>
      <p:sp>
        <p:nvSpPr>
          <p:cNvPr id="7" name="Content Placeholder 6">
            <a:extLst>
              <a:ext uri="{FF2B5EF4-FFF2-40B4-BE49-F238E27FC236}">
                <a16:creationId xmlns:a16="http://schemas.microsoft.com/office/drawing/2014/main" id="{B4E49FF4-50C9-4EB9-81AD-24E18C2F5C7E}"/>
              </a:ext>
            </a:extLst>
          </p:cNvPr>
          <p:cNvSpPr>
            <a:spLocks noGrp="1"/>
          </p:cNvSpPr>
          <p:nvPr>
            <p:ph idx="1"/>
          </p:nvPr>
        </p:nvSpPr>
        <p:spPr/>
        <p:txBody>
          <a:bodyPr>
            <a:normAutofit lnSpcReduction="10000"/>
          </a:bodyPr>
          <a:lstStyle/>
          <a:p>
            <a:pPr algn="l" fontAlgn="base"/>
            <a:r>
              <a:rPr lang="en-US" b="0" dirty="0">
                <a:solidFill>
                  <a:srgbClr val="070807"/>
                </a:solidFill>
                <a:effectLst/>
                <a:latin typeface="SanFranciscoDisplay-Regular"/>
              </a:rPr>
              <a:t>A team led by Wu, professor in the Department of Environmental Engineering Sciences, Engineering School of Sustainable Infrastructure and Environment at University of Florida, tested the air quality in the club using a unique virus aerosol sampler.</a:t>
            </a:r>
          </a:p>
          <a:p>
            <a:pPr algn="l" fontAlgn="base">
              <a:buFont typeface="Arial" panose="020B0604020202020204" pitchFamily="34" charset="0"/>
              <a:buChar char="•"/>
            </a:pPr>
            <a:r>
              <a:rPr lang="en-US" b="0" i="0" dirty="0">
                <a:solidFill>
                  <a:srgbClr val="070807"/>
                </a:solidFill>
                <a:effectLst/>
                <a:latin typeface="SanFranciscoDisplay-Regular"/>
              </a:rPr>
              <a:t>August 31: no SARS-CoV-2 virus was detected,</a:t>
            </a:r>
          </a:p>
          <a:p>
            <a:pPr algn="l" fontAlgn="base">
              <a:buFont typeface="Arial" panose="020B0604020202020204" pitchFamily="34" charset="0"/>
              <a:buChar char="•"/>
            </a:pPr>
            <a:r>
              <a:rPr lang="en-US" b="0" i="0" dirty="0">
                <a:solidFill>
                  <a:srgbClr val="070807"/>
                </a:solidFill>
                <a:effectLst/>
                <a:latin typeface="SanFranciscoDisplay-Regular"/>
              </a:rPr>
              <a:t>September 8: no SARS-CoV-2 virus was detected, and</a:t>
            </a:r>
          </a:p>
          <a:p>
            <a:pPr algn="l" fontAlgn="base">
              <a:buFont typeface="Arial" panose="020B0604020202020204" pitchFamily="34" charset="0"/>
              <a:buChar char="•"/>
            </a:pPr>
            <a:r>
              <a:rPr lang="en-US" b="0" i="0" dirty="0">
                <a:solidFill>
                  <a:srgbClr val="070807"/>
                </a:solidFill>
                <a:effectLst/>
                <a:latin typeface="SanFranciscoDisplay-Regular"/>
              </a:rPr>
              <a:t>September 14: no SARS-CoV-2 virus was detected.</a:t>
            </a:r>
          </a:p>
          <a:p>
            <a:pPr algn="l" fontAlgn="base">
              <a:buFont typeface="Arial" panose="020B0604020202020204" pitchFamily="34" charset="0"/>
              <a:buChar char="•"/>
            </a:pPr>
            <a:endParaRPr lang="en-US" dirty="0">
              <a:solidFill>
                <a:srgbClr val="070807"/>
              </a:solidFill>
              <a:latin typeface="SanFranciscoDisplay-Regular"/>
            </a:endParaRPr>
          </a:p>
          <a:p>
            <a:pPr algn="l" fontAlgn="base">
              <a:buFont typeface="Arial" panose="020B0604020202020204" pitchFamily="34" charset="0"/>
              <a:buChar char="•"/>
            </a:pPr>
            <a:r>
              <a:rPr lang="en-US" b="1" i="0" dirty="0">
                <a:solidFill>
                  <a:srgbClr val="070807"/>
                </a:solidFill>
                <a:effectLst/>
                <a:latin typeface="SanFranciscoDisplay-Regular"/>
              </a:rPr>
              <a:t>Florida was at 50% capacity and 6’ Distancing, They are now at 100% Capacity.</a:t>
            </a:r>
          </a:p>
          <a:p>
            <a:endParaRPr lang="en-US" dirty="0"/>
          </a:p>
        </p:txBody>
      </p:sp>
    </p:spTree>
    <p:extLst>
      <p:ext uri="{BB962C8B-B14F-4D97-AF65-F5344CB8AC3E}">
        <p14:creationId xmlns:p14="http://schemas.microsoft.com/office/powerpoint/2010/main" val="1456761642"/>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917</Words>
  <Application>Microsoft Office PowerPoint</Application>
  <PresentationFormat>Widescreen</PresentationFormat>
  <Paragraphs>129</Paragraphs>
  <Slides>19</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-apple-system</vt:lpstr>
      <vt:lpstr>Arial</vt:lpstr>
      <vt:lpstr>Calibri</vt:lpstr>
      <vt:lpstr>Calibri Light</vt:lpstr>
      <vt:lpstr>Courier New</vt:lpstr>
      <vt:lpstr>Harding</vt:lpstr>
      <vt:lpstr>inherit</vt:lpstr>
      <vt:lpstr>Rubik</vt:lpstr>
      <vt:lpstr>SanFranciscoDisplay-Regular</vt:lpstr>
      <vt:lpstr>Univers</vt:lpstr>
      <vt:lpstr>GradientVTI</vt:lpstr>
      <vt:lpstr>Office Theme</vt:lpstr>
      <vt:lpstr>Maine Fitness Coalition</vt:lpstr>
      <vt:lpstr>Thank You</vt:lpstr>
      <vt:lpstr>PowerPoint Presentation</vt:lpstr>
      <vt:lpstr>Multiple Segments in Fitness Industry</vt:lpstr>
      <vt:lpstr>PowerPoint Presentation</vt:lpstr>
      <vt:lpstr>Three Requests</vt:lpstr>
      <vt:lpstr>1. Capacity Increase</vt:lpstr>
      <vt:lpstr>PowerPoint Presentation</vt:lpstr>
      <vt:lpstr>“Preliminary Findings Promising for  Florida Health Club” </vt:lpstr>
      <vt:lpstr>Our New England Neighbors  </vt:lpstr>
      <vt:lpstr>Discussion on Capacity</vt:lpstr>
      <vt:lpstr>2. Decrease Distancing to for “Intense exercise” w/o mask to 10’</vt:lpstr>
      <vt:lpstr>PowerPoint Presentation</vt:lpstr>
      <vt:lpstr>Discussion on Distancing</vt:lpstr>
      <vt:lpstr>3. Request for Public Statement</vt:lpstr>
      <vt:lpstr>Compliments of     Approx. 4000 clubs  Where are we compared to 2019? States Vary</vt:lpstr>
      <vt:lpstr>Will the COVID-19 pandemic accelerate or worsen the obesity epidemic? </vt:lpstr>
      <vt:lpstr>PowerPoint Presentation</vt:lpstr>
      <vt:lpstr>Discussion on Public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Fitness Coalition</dc:title>
  <dc:creator>Scott Gillespie</dc:creator>
  <cp:lastModifiedBy>Scott Gillespie</cp:lastModifiedBy>
  <cp:revision>23</cp:revision>
  <dcterms:created xsi:type="dcterms:W3CDTF">2020-10-23T12:37:50Z</dcterms:created>
  <dcterms:modified xsi:type="dcterms:W3CDTF">2020-10-24T12:58:29Z</dcterms:modified>
</cp:coreProperties>
</file>